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5" r:id="rId9"/>
    <p:sldId id="273" r:id="rId10"/>
    <p:sldId id="272" r:id="rId11"/>
    <p:sldId id="276" r:id="rId12"/>
    <p:sldId id="278" r:id="rId13"/>
    <p:sldId id="266" r:id="rId14"/>
    <p:sldId id="277" r:id="rId15"/>
    <p:sldId id="280" r:id="rId16"/>
    <p:sldId id="275" r:id="rId17"/>
    <p:sldId id="279" r:id="rId18"/>
    <p:sldId id="274" r:id="rId19"/>
    <p:sldId id="264" r:id="rId20"/>
    <p:sldId id="267" r:id="rId21"/>
    <p:sldId id="282" r:id="rId22"/>
    <p:sldId id="268" r:id="rId23"/>
    <p:sldId id="284" r:id="rId24"/>
    <p:sldId id="285" r:id="rId25"/>
    <p:sldId id="286" r:id="rId26"/>
    <p:sldId id="269" r:id="rId27"/>
    <p:sldId id="270" r:id="rId28"/>
    <p:sldId id="281" r:id="rId29"/>
    <p:sldId id="271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/>
    <p:restoredTop sz="94599"/>
  </p:normalViewPr>
  <p:slideViewPr>
    <p:cSldViewPr snapToGrid="0" snapToObjects="1">
      <p:cViewPr varScale="1">
        <p:scale>
          <a:sx n="143" d="100"/>
          <a:sy n="143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21215-4120-2C45-B299-B186871D5975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6EEB4-B931-E14E-9954-746A758AA2B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34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4FD7-ACF3-AB4D-BE56-0E7B3A45E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32640-953D-8B48-8ADE-02E69A7C4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B6641-D968-744E-BFC8-6372F54D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0C0C8-7D5D-9E42-82D4-614E7D1E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45F0-A91E-6F4D-A1FB-4A6EF1DD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873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0D69-6C9D-644E-96D9-FBBC1E13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235B5-2619-F143-AB41-6204EC09B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313A4-852F-4446-AD59-EEBC23C9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FEDDE-BFF6-2644-92B4-45CE275A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4A31-701B-4D45-8AA7-4B20E14E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551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51214-5EDD-7640-8789-29925AE2E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68618-DEE3-464C-AE93-C81B33092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6DFF7-90F3-734D-9B01-320CC81B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5E803-C753-134F-8E44-EEAE6D43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A19AB-5042-6A41-A26B-C8EBA1DB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5748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2549-FA8C-6245-9768-62337687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92BF-D3CD-5841-806B-E2B5903B7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D0D4-247B-E447-829B-A961BFDA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88BF-667B-CF42-A137-348E0AFA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E63E-D9BA-E940-A516-5AC4A9A5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0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7ADD-0B5A-784F-A0AB-A0308606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29478-534A-8F4D-B9F9-650E3FD80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FEC0E-3978-9F41-A263-8AB4698F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FE5AA-4801-FB4D-A80E-F985CD5F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C3C9-982A-3842-A820-5291064C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545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E0F2-D310-D145-971D-6B55008D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3870-FDE7-D54C-9DBC-BD7276362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E8A7-3C79-4743-A3AE-CE496B508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8F1BE-9B93-A44B-90A6-CFD393D4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A54F2-58B0-CE4F-8180-FB8D702C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20AC6-36BA-2940-BFF3-AADDFF75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272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2EB2-23D3-7E42-BAA8-EB03F3C6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0EAEC-51BA-524A-B673-55A380A6B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BF87E-531A-904C-BD54-6E81B717C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70934-2A3B-4E4B-9693-6EDA8DD6D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FAABB-439D-6744-8835-05A99AC60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6114A7-6EE6-6642-80A8-6AE47692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FDFAA-169E-1C44-91C0-7973E03B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B0B37-AD3E-6048-8001-4CF7BB9E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039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F966-0962-0448-8C94-C3FCE099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FEC1-93E3-4248-BBA0-71B6185C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9079-4829-0648-8258-0DEEF531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C08B-C72F-994D-83B5-B0D0C211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338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21CFBE-45C2-8D48-8888-F7D362C4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D0C7-E25A-EA4B-A2F7-79ECE950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BA927-AF94-C84F-8D7D-0C2CD74E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301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5A94-A7B1-774C-9117-FD25204D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C32D-D29A-E942-99A8-A6B790FE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BA9EF-6F32-0748-A03B-1E5FCB591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198-2034-6E4A-B56E-C377892D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B2AFC-1F13-4742-8FE9-BB07F07B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9214-1889-CD4B-B8DD-F2A7466E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84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9DF6-D926-4F42-B8A4-4A4E6464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6DA66-4107-D34B-AE65-320F43160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AF582-1B80-D14F-881B-2DF26EBE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50C3A-8159-D346-BB4A-63BC0114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63947-33D8-A749-9F0A-8458CCB0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E7D01-F33B-0644-AC15-19C9DB35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758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EC52F-CC0C-DA43-9118-EB06D8A4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7E219-3FF7-E248-8EB9-E5924DC4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A5A4-B673-2845-B66D-82F4C1025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CBB72-DAF5-A849-B1FB-32DA68EB432C}" type="datetimeFigureOut">
              <a:rPr lang="en-NL" smtClean="0"/>
              <a:t>03/12/2021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24E95-88FE-084D-A75C-6528DD62A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D97A8-815D-EC49-9622-4DCDF79B4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CBA3-BE90-D24A-92EB-7B5D91BF2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349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rian2.readthedocs.io/en/stable/user/synapses.html#synaptic-connection-weight-matrices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2.readthedocs.io/en/stable/user/synapse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2.readthedocs.io/en/stable/user/synaps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rian2.readthedocs.io/en/stable/user/inpu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an2.readthedocs.io/en/stable/user/input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rian2.readthedocs.io/en/stable/user/inpu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scholarpedia.org/article/Spike-timing_dependent_plastic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scholarpedia.org/article/Spike-timing_dependent_plastic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rian2genn.readthedocs.io/en/stable/introduction/index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usgf96/Brian2GeNN_introduction/blob/main/Brian2GeNN_tutorial.ipynb" TargetMode="External"/><Relationship Id="rId2" Type="http://schemas.openxmlformats.org/officeDocument/2006/relationships/hyperlink" Target="https://colab.research.google.com/drive/11BDgUn_zkbtLn7uw_isz4i1Ro_5nbf3O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usgf96/Brian2GeNN_introduction/blob/main/Brian2GeNN_solved_tasks.ipynb" TargetMode="External"/><Relationship Id="rId2" Type="http://schemas.openxmlformats.org/officeDocument/2006/relationships/hyperlink" Target="https://colab.research.google.com/drive/1e4vvgqbMEXZmjnvtnkfuQmr4zFZsjzyB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rian2genn.readthedocs.io/en/stable/introduction/exclusion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rian2.readthedocs.io/en/stable/user/models.html#id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rian2.readthedocs.io/en/stable/user/record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7AB-4661-BE4A-93D2-D925203C2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0993"/>
            <a:ext cx="9144000" cy="2387600"/>
          </a:xfrm>
        </p:spPr>
        <p:txBody>
          <a:bodyPr>
            <a:normAutofit/>
          </a:bodyPr>
          <a:lstStyle/>
          <a:p>
            <a:r>
              <a:rPr lang="en-NL" dirty="0"/>
              <a:t>Brian2GeNN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4B151-34F3-6E45-8648-58B9D115F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5055"/>
            <a:ext cx="9144000" cy="1655762"/>
          </a:xfrm>
        </p:spPr>
        <p:txBody>
          <a:bodyPr>
            <a:normAutofit/>
          </a:bodyPr>
          <a:lstStyle/>
          <a:p>
            <a:endParaRPr lang="en-NL" dirty="0"/>
          </a:p>
          <a:p>
            <a:endParaRPr lang="en-NL" dirty="0"/>
          </a:p>
          <a:p>
            <a:r>
              <a:rPr lang="en-NL" dirty="0"/>
              <a:t>Progress – Week 03/12/2021</a:t>
            </a:r>
          </a:p>
        </p:txBody>
      </p:sp>
    </p:spTree>
    <p:extLst>
      <p:ext uri="{BB962C8B-B14F-4D97-AF65-F5344CB8AC3E}">
        <p14:creationId xmlns:p14="http://schemas.microsoft.com/office/powerpoint/2010/main" val="76180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27965"/>
            <a:ext cx="10515600" cy="1325563"/>
          </a:xfrm>
        </p:spPr>
        <p:txBody>
          <a:bodyPr/>
          <a:lstStyle/>
          <a:p>
            <a:r>
              <a:rPr lang="en-NL" dirty="0"/>
              <a:t>Basics - Synapses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056" y="1667917"/>
            <a:ext cx="10515600" cy="4351338"/>
          </a:xfrm>
        </p:spPr>
        <p:txBody>
          <a:bodyPr/>
          <a:lstStyle/>
          <a:p>
            <a:r>
              <a:rPr lang="en-NL" dirty="0"/>
              <a:t>Connectivity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2FB7B-E3FA-FC4B-895E-AE854A12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53" y="957617"/>
            <a:ext cx="4891023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203C7-E177-634C-AC2A-78178859893F}"/>
              </a:ext>
            </a:extLst>
          </p:cNvPr>
          <p:cNvSpPr txBox="1"/>
          <p:nvPr/>
        </p:nvSpPr>
        <p:spPr>
          <a:xfrm>
            <a:off x="2756212" y="6391656"/>
            <a:ext cx="943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https://brian2.readthedocs.io/en/stable/user/synapses.html#synaptic-connection-weight-matrices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FBA018-5758-1049-A686-D927C58D90D2}"/>
              </a:ext>
            </a:extLst>
          </p:cNvPr>
          <p:cNvSpPr/>
          <p:nvPr/>
        </p:nvSpPr>
        <p:spPr>
          <a:xfrm>
            <a:off x="6727953" y="3343493"/>
            <a:ext cx="3851655" cy="14951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CF70A4-6AFB-1F4F-BC9B-4D729EAABF3F}"/>
              </a:ext>
            </a:extLst>
          </p:cNvPr>
          <p:cNvSpPr/>
          <p:nvPr/>
        </p:nvSpPr>
        <p:spPr>
          <a:xfrm>
            <a:off x="6727953" y="4038678"/>
            <a:ext cx="3851655" cy="1705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0341D-E4AA-7C4F-A8CD-5AD3D504CFA8}"/>
              </a:ext>
            </a:extLst>
          </p:cNvPr>
          <p:cNvSpPr/>
          <p:nvPr/>
        </p:nvSpPr>
        <p:spPr>
          <a:xfrm>
            <a:off x="6727952" y="4753978"/>
            <a:ext cx="3851655" cy="15499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D60334-69CB-4A4C-93DD-1B78C10F36DD}"/>
              </a:ext>
            </a:extLst>
          </p:cNvPr>
          <p:cNvSpPr/>
          <p:nvPr/>
        </p:nvSpPr>
        <p:spPr>
          <a:xfrm>
            <a:off x="6727951" y="5453708"/>
            <a:ext cx="4702049" cy="1554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053312-83C8-1145-804B-89091B73C3DF}"/>
              </a:ext>
            </a:extLst>
          </p:cNvPr>
          <p:cNvSpPr/>
          <p:nvPr/>
        </p:nvSpPr>
        <p:spPr>
          <a:xfrm>
            <a:off x="10589470" y="3311426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D6CBC4-0CE0-C041-9AEB-6A68464023FA}"/>
              </a:ext>
            </a:extLst>
          </p:cNvPr>
          <p:cNvSpPr/>
          <p:nvPr/>
        </p:nvSpPr>
        <p:spPr>
          <a:xfrm>
            <a:off x="10589470" y="4019684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87224-9060-AD43-B630-CFBF11C13C5A}"/>
              </a:ext>
            </a:extLst>
          </p:cNvPr>
          <p:cNvSpPr/>
          <p:nvPr/>
        </p:nvSpPr>
        <p:spPr>
          <a:xfrm>
            <a:off x="10589470" y="4730269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704C6D-08E8-124D-8276-977531C51B13}"/>
              </a:ext>
            </a:extLst>
          </p:cNvPr>
          <p:cNvSpPr/>
          <p:nvPr/>
        </p:nvSpPr>
        <p:spPr>
          <a:xfrm>
            <a:off x="11446404" y="5441435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9CA6E-6591-1247-B463-FF2A1F0A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5" y="2624313"/>
            <a:ext cx="2128703" cy="15996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CC695D-6342-3A42-9882-5A1F12C4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15" y="2624313"/>
            <a:ext cx="2128703" cy="15996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64A72A-5586-AC40-9465-DD672FE1A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4" y="4516597"/>
            <a:ext cx="2128703" cy="15996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83B1B1-0823-2643-866B-7D609F068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952" y="4516598"/>
            <a:ext cx="2128702" cy="159967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C3527F4-CF0D-104A-8EC1-AA49275D1C91}"/>
              </a:ext>
            </a:extLst>
          </p:cNvPr>
          <p:cNvSpPr/>
          <p:nvPr/>
        </p:nvSpPr>
        <p:spPr>
          <a:xfrm>
            <a:off x="2879316" y="2536439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44629E-116E-9549-83BC-1B4F1DB0D57A}"/>
              </a:ext>
            </a:extLst>
          </p:cNvPr>
          <p:cNvSpPr/>
          <p:nvPr/>
        </p:nvSpPr>
        <p:spPr>
          <a:xfrm>
            <a:off x="5489020" y="2549402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516186-2309-7E4A-92F9-EC4D79B8A13B}"/>
              </a:ext>
            </a:extLst>
          </p:cNvPr>
          <p:cNvSpPr/>
          <p:nvPr/>
        </p:nvSpPr>
        <p:spPr>
          <a:xfrm>
            <a:off x="2844041" y="4426597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69C0E8-9A33-7144-BFA4-7E5BB95A5B7E}"/>
              </a:ext>
            </a:extLst>
          </p:cNvPr>
          <p:cNvSpPr/>
          <p:nvPr/>
        </p:nvSpPr>
        <p:spPr>
          <a:xfrm>
            <a:off x="5442717" y="4436818"/>
            <a:ext cx="1836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229F4E4-6A3D-1344-8E95-362D74B879D9}"/>
              </a:ext>
            </a:extLst>
          </p:cNvPr>
          <p:cNvSpPr/>
          <p:nvPr/>
        </p:nvSpPr>
        <p:spPr>
          <a:xfrm>
            <a:off x="9196876" y="281501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E839EE-F606-E649-A0AF-BFABCE49A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5817" y="324178"/>
            <a:ext cx="1516871" cy="47455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9B5AB5-A40C-4F4B-B76D-AE3AA4B72B40}"/>
              </a:ext>
            </a:extLst>
          </p:cNvPr>
          <p:cNvCxnSpPr>
            <a:cxnSpLocks/>
          </p:cNvCxnSpPr>
          <p:nvPr/>
        </p:nvCxnSpPr>
        <p:spPr>
          <a:xfrm flipH="1">
            <a:off x="9063615" y="838745"/>
            <a:ext cx="242202" cy="349623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9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F975B1E-657A-8B4A-8BCC-AEAE8C5A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732" y="942184"/>
            <a:ext cx="4754009" cy="4926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Basics - Synapses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501"/>
            <a:ext cx="10515600" cy="4351338"/>
          </a:xfrm>
        </p:spPr>
        <p:txBody>
          <a:bodyPr/>
          <a:lstStyle/>
          <a:p>
            <a:r>
              <a:rPr lang="en-NL" dirty="0"/>
              <a:t>Post spike effect</a:t>
            </a:r>
          </a:p>
          <a:p>
            <a:pPr lvl="1"/>
            <a:r>
              <a:rPr lang="en-NL" dirty="0"/>
              <a:t>Current injection (Increase </a:t>
            </a:r>
            <a:r>
              <a:rPr lang="en-NL" i="1" dirty="0"/>
              <a:t>v</a:t>
            </a:r>
            <a:r>
              <a:rPr lang="en-NL" dirty="0"/>
              <a:t> or </a:t>
            </a:r>
            <a:r>
              <a:rPr lang="en-NL" i="1" dirty="0"/>
              <a:t>I</a:t>
            </a:r>
            <a:r>
              <a:rPr lang="en-NL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22C9-FA21-1D43-B61B-F7E927562270}"/>
              </a:ext>
            </a:extLst>
          </p:cNvPr>
          <p:cNvSpPr txBox="1"/>
          <p:nvPr/>
        </p:nvSpPr>
        <p:spPr>
          <a:xfrm>
            <a:off x="5861304" y="6379195"/>
            <a:ext cx="596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https://brian2.readthedocs.io/</a:t>
            </a:r>
            <a:r>
              <a:rPr lang="en-GB" dirty="0" err="1">
                <a:hlinkClick r:id="rId3"/>
              </a:rPr>
              <a:t>en</a:t>
            </a:r>
            <a:r>
              <a:rPr lang="en-GB" dirty="0">
                <a:hlinkClick r:id="rId3"/>
              </a:rPr>
              <a:t>/stable/user/</a:t>
            </a:r>
            <a:r>
              <a:rPr lang="en-GB" dirty="0" err="1">
                <a:hlinkClick r:id="rId3"/>
              </a:rPr>
              <a:t>synapses.html</a:t>
            </a:r>
            <a:r>
              <a:rPr lang="en-GB" dirty="0">
                <a:hlinkClick r:id="rId3"/>
              </a:rPr>
              <a:t>#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D2B2D-026E-A24C-B28E-AEE2C53D9C67}"/>
              </a:ext>
            </a:extLst>
          </p:cNvPr>
          <p:cNvSpPr/>
          <p:nvPr/>
        </p:nvSpPr>
        <p:spPr>
          <a:xfrm>
            <a:off x="6738876" y="4166453"/>
            <a:ext cx="3851655" cy="14951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CF91B8-9590-2A47-B1C4-69866471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" y="3327540"/>
            <a:ext cx="5783026" cy="2854312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0BBBD0-D63A-2144-AC4E-299CC01D254F}"/>
              </a:ext>
            </a:extLst>
          </p:cNvPr>
          <p:cNvSpPr/>
          <p:nvPr/>
        </p:nvSpPr>
        <p:spPr>
          <a:xfrm>
            <a:off x="8873265" y="307724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FD88F7-C66F-E14A-867C-FEAA1CFC4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206" y="350401"/>
            <a:ext cx="1516871" cy="47455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761CF9-50CB-DC42-8117-922FBBAF0C1B}"/>
              </a:ext>
            </a:extLst>
          </p:cNvPr>
          <p:cNvCxnSpPr>
            <a:cxnSpLocks/>
          </p:cNvCxnSpPr>
          <p:nvPr/>
        </p:nvCxnSpPr>
        <p:spPr>
          <a:xfrm flipH="1">
            <a:off x="8792308" y="880171"/>
            <a:ext cx="211015" cy="325631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5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1FE166E-3251-D44D-B4E4-FC59A159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1" y="3377995"/>
            <a:ext cx="5767752" cy="283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Basics - Synapses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917"/>
            <a:ext cx="5690616" cy="4351338"/>
          </a:xfrm>
        </p:spPr>
        <p:txBody>
          <a:bodyPr/>
          <a:lstStyle/>
          <a:p>
            <a:r>
              <a:rPr lang="en-NL" dirty="0"/>
              <a:t>Post spike effect</a:t>
            </a:r>
          </a:p>
          <a:p>
            <a:pPr lvl="1"/>
            <a:r>
              <a:rPr lang="en-NL" dirty="0"/>
              <a:t>Conductance (more complex neuron models)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22C9-FA21-1D43-B61B-F7E927562270}"/>
              </a:ext>
            </a:extLst>
          </p:cNvPr>
          <p:cNvSpPr txBox="1"/>
          <p:nvPr/>
        </p:nvSpPr>
        <p:spPr>
          <a:xfrm>
            <a:off x="5861304" y="6379195"/>
            <a:ext cx="596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https://brian2.readthedocs.io/</a:t>
            </a:r>
            <a:r>
              <a:rPr lang="en-GB" dirty="0" err="1">
                <a:hlinkClick r:id="rId3"/>
              </a:rPr>
              <a:t>en</a:t>
            </a:r>
            <a:r>
              <a:rPr lang="en-GB" dirty="0">
                <a:hlinkClick r:id="rId3"/>
              </a:rPr>
              <a:t>/stable/user/</a:t>
            </a:r>
            <a:r>
              <a:rPr lang="en-GB" dirty="0" err="1">
                <a:hlinkClick r:id="rId3"/>
              </a:rPr>
              <a:t>synapses.html</a:t>
            </a:r>
            <a:r>
              <a:rPr lang="en-GB" dirty="0">
                <a:hlinkClick r:id="rId3"/>
              </a:rPr>
              <a:t>#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92EB1-A364-224E-BA76-36413DC0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16" y="526465"/>
            <a:ext cx="5417187" cy="53426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ED0C05-92A2-D143-B036-9028ECC9D855}"/>
              </a:ext>
            </a:extLst>
          </p:cNvPr>
          <p:cNvSpPr/>
          <p:nvPr/>
        </p:nvSpPr>
        <p:spPr>
          <a:xfrm>
            <a:off x="6528817" y="5605271"/>
            <a:ext cx="3127248" cy="12801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36E8E-C3AA-7042-B1F2-D6206B7DE4F9}"/>
              </a:ext>
            </a:extLst>
          </p:cNvPr>
          <p:cNvSpPr/>
          <p:nvPr/>
        </p:nvSpPr>
        <p:spPr>
          <a:xfrm>
            <a:off x="6528815" y="3983572"/>
            <a:ext cx="3127248" cy="4695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2E8C04-EBE4-C447-A05A-F53A41AC10C7}"/>
              </a:ext>
            </a:extLst>
          </p:cNvPr>
          <p:cNvSpPr/>
          <p:nvPr/>
        </p:nvSpPr>
        <p:spPr>
          <a:xfrm>
            <a:off x="9454105" y="133609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3B3867-EFAC-184C-AB5F-9DFF5D2C8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046" y="176286"/>
            <a:ext cx="1516871" cy="4745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1C9C2F-D366-804D-A4F4-484465000057}"/>
              </a:ext>
            </a:extLst>
          </p:cNvPr>
          <p:cNvCxnSpPr>
            <a:cxnSpLocks/>
          </p:cNvCxnSpPr>
          <p:nvPr/>
        </p:nvCxnSpPr>
        <p:spPr>
          <a:xfrm flipH="1">
            <a:off x="8360229" y="702825"/>
            <a:ext cx="1295834" cy="1146072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B6074FE-C51A-3041-BAB9-ABEB8EFE9C44}"/>
              </a:ext>
            </a:extLst>
          </p:cNvPr>
          <p:cNvSpPr/>
          <p:nvPr/>
        </p:nvSpPr>
        <p:spPr>
          <a:xfrm>
            <a:off x="9566032" y="2913086"/>
            <a:ext cx="2374760" cy="92395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4FA384-BA47-2841-897C-51B568B3DAF0}"/>
              </a:ext>
            </a:extLst>
          </p:cNvPr>
          <p:cNvCxnSpPr>
            <a:cxnSpLocks/>
          </p:cNvCxnSpPr>
          <p:nvPr/>
        </p:nvCxnSpPr>
        <p:spPr>
          <a:xfrm flipH="1">
            <a:off x="9013372" y="3617126"/>
            <a:ext cx="547449" cy="270156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57352A1-FB6D-1946-B5B3-615FD27A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478" y="2954736"/>
            <a:ext cx="2255188" cy="8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Simulations - Neurons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773"/>
            <a:ext cx="10515600" cy="4351338"/>
          </a:xfrm>
        </p:spPr>
        <p:txBody>
          <a:bodyPr/>
          <a:lstStyle/>
          <a:p>
            <a:r>
              <a:rPr lang="en-NL" dirty="0"/>
              <a:t>Input current</a:t>
            </a:r>
          </a:p>
          <a:p>
            <a:r>
              <a:rPr lang="en-NL" dirty="0"/>
              <a:t>Input spikes</a:t>
            </a:r>
          </a:p>
          <a:p>
            <a:pPr lvl="1"/>
            <a:r>
              <a:rPr lang="en-NL" dirty="0"/>
              <a:t>PoissonGroup</a:t>
            </a:r>
          </a:p>
          <a:p>
            <a:pPr lvl="1"/>
            <a:r>
              <a:rPr lang="en-NL" dirty="0"/>
              <a:t>SpikesGenerator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F5866-3F14-DC44-84FC-5C5E784810FF}"/>
              </a:ext>
            </a:extLst>
          </p:cNvPr>
          <p:cNvSpPr txBox="1"/>
          <p:nvPr/>
        </p:nvSpPr>
        <p:spPr>
          <a:xfrm>
            <a:off x="6309360" y="6373368"/>
            <a:ext cx="551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https://brian2.readthedocs.io/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/stable/user/</a:t>
            </a:r>
            <a:r>
              <a:rPr lang="en-GB" dirty="0" err="1">
                <a:hlinkClick r:id="rId2"/>
              </a:rPr>
              <a:t>input.html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787C5F-F4DB-754F-8364-31A37283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4" y="3711117"/>
            <a:ext cx="5414949" cy="2678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EE509E-E686-144C-B83A-F5A353B22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995" y="1401532"/>
            <a:ext cx="5512485" cy="4790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0438B4-D311-424E-9E56-3660639F2722}"/>
              </a:ext>
            </a:extLst>
          </p:cNvPr>
          <p:cNvSpPr/>
          <p:nvPr/>
        </p:nvSpPr>
        <p:spPr>
          <a:xfrm>
            <a:off x="6325948" y="2588949"/>
            <a:ext cx="3375836" cy="1299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0B35C1-7C8C-BF41-94C9-55591A017553}"/>
              </a:ext>
            </a:extLst>
          </p:cNvPr>
          <p:cNvSpPr/>
          <p:nvPr/>
        </p:nvSpPr>
        <p:spPr>
          <a:xfrm>
            <a:off x="6325948" y="2918133"/>
            <a:ext cx="5414948" cy="2548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394188-FE2D-074C-AD27-FAE017AE7E86}"/>
              </a:ext>
            </a:extLst>
          </p:cNvPr>
          <p:cNvSpPr/>
          <p:nvPr/>
        </p:nvSpPr>
        <p:spPr>
          <a:xfrm>
            <a:off x="10413443" y="3642356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B9D393-1A26-F644-9216-822C9160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2384" y="3685033"/>
            <a:ext cx="1516871" cy="4745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3C7CA2-981E-2840-9EA5-0F801C1BC346}"/>
              </a:ext>
            </a:extLst>
          </p:cNvPr>
          <p:cNvCxnSpPr>
            <a:cxnSpLocks/>
          </p:cNvCxnSpPr>
          <p:nvPr/>
        </p:nvCxnSpPr>
        <p:spPr>
          <a:xfrm flipH="1" flipV="1">
            <a:off x="9545935" y="3908809"/>
            <a:ext cx="884255" cy="120580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2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8C1E2AE0-B4D7-D346-8432-AEB4537C669A}"/>
              </a:ext>
            </a:extLst>
          </p:cNvPr>
          <p:cNvSpPr/>
          <p:nvPr/>
        </p:nvSpPr>
        <p:spPr>
          <a:xfrm>
            <a:off x="4982308" y="2848708"/>
            <a:ext cx="1770184" cy="4707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377"/>
            <a:ext cx="10515600" cy="1325563"/>
          </a:xfrm>
        </p:spPr>
        <p:txBody>
          <a:bodyPr/>
          <a:lstStyle/>
          <a:p>
            <a:r>
              <a:rPr lang="en-NL" dirty="0"/>
              <a:t>Simulations - Neurons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77"/>
            <a:ext cx="10515600" cy="4351338"/>
          </a:xfrm>
        </p:spPr>
        <p:txBody>
          <a:bodyPr/>
          <a:lstStyle/>
          <a:p>
            <a:r>
              <a:rPr lang="en-NL" dirty="0"/>
              <a:t>Non-static input</a:t>
            </a:r>
          </a:p>
          <a:p>
            <a:pPr lvl="1"/>
            <a:r>
              <a:rPr lang="en-NL" dirty="0"/>
              <a:t>Time array</a:t>
            </a:r>
          </a:p>
          <a:p>
            <a:pPr lvl="1"/>
            <a:r>
              <a:rPr lang="en-NL" dirty="0"/>
              <a:t>Run regularly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B3754-DCDE-9D4B-A332-80D8F85A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89" y="830988"/>
            <a:ext cx="4322399" cy="5325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BF903-C0ED-3143-9950-D09A105E6A6F}"/>
              </a:ext>
            </a:extLst>
          </p:cNvPr>
          <p:cNvSpPr txBox="1"/>
          <p:nvPr/>
        </p:nvSpPr>
        <p:spPr>
          <a:xfrm>
            <a:off x="6309360" y="6373368"/>
            <a:ext cx="551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https://brian2.readthedocs.io/</a:t>
            </a:r>
            <a:r>
              <a:rPr lang="en-GB" dirty="0" err="1">
                <a:hlinkClick r:id="rId3"/>
              </a:rPr>
              <a:t>en</a:t>
            </a:r>
            <a:r>
              <a:rPr lang="en-GB" dirty="0">
                <a:hlinkClick r:id="rId3"/>
              </a:rPr>
              <a:t>/stable/user/</a:t>
            </a:r>
            <a:r>
              <a:rPr lang="en-GB" dirty="0" err="1">
                <a:hlinkClick r:id="rId3"/>
              </a:rPr>
              <a:t>input.html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648A61-6135-B646-9383-B11553AFF0B2}"/>
              </a:ext>
            </a:extLst>
          </p:cNvPr>
          <p:cNvSpPr/>
          <p:nvPr/>
        </p:nvSpPr>
        <p:spPr>
          <a:xfrm>
            <a:off x="7583089" y="3557709"/>
            <a:ext cx="3375836" cy="2461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5D5EC-A678-E040-A660-EB2D4105BFB2}"/>
              </a:ext>
            </a:extLst>
          </p:cNvPr>
          <p:cNvSpPr/>
          <p:nvPr/>
        </p:nvSpPr>
        <p:spPr>
          <a:xfrm>
            <a:off x="7583089" y="4152069"/>
            <a:ext cx="3375836" cy="1730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29E5-16B9-304A-A4A7-18FF46212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5" t="1262" r="18716" b="-3902"/>
          <a:stretch/>
        </p:blipFill>
        <p:spPr>
          <a:xfrm>
            <a:off x="5102352" y="2990088"/>
            <a:ext cx="1495766" cy="19202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A39DA-C04F-9F48-AF8C-BAA2DDC0B59F}"/>
              </a:ext>
            </a:extLst>
          </p:cNvPr>
          <p:cNvCxnSpPr/>
          <p:nvPr/>
        </p:nvCxnSpPr>
        <p:spPr>
          <a:xfrm flipH="1" flipV="1">
            <a:off x="6598118" y="3319474"/>
            <a:ext cx="834313" cy="919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B05BE3-B403-6F44-BBCE-1B356D0A9C54}"/>
              </a:ext>
            </a:extLst>
          </p:cNvPr>
          <p:cNvSpPr txBox="1"/>
          <p:nvPr/>
        </p:nvSpPr>
        <p:spPr>
          <a:xfrm>
            <a:off x="6501879" y="2996308"/>
            <a:ext cx="118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/>
              <a:t>When </a:t>
            </a:r>
          </a:p>
          <a:p>
            <a:pPr algn="ctr"/>
            <a:r>
              <a:rPr lang="en-NL" sz="1200" dirty="0"/>
              <a:t>using only </a:t>
            </a:r>
          </a:p>
          <a:p>
            <a:pPr algn="ctr"/>
            <a:r>
              <a:rPr lang="en-NL" sz="1200" dirty="0"/>
              <a:t>Brian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307BF6-492E-8F44-9A39-8AFB2974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3542772"/>
            <a:ext cx="5495160" cy="271223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7D85B17-216B-B443-AE00-F101ADEC36A3}"/>
              </a:ext>
            </a:extLst>
          </p:cNvPr>
          <p:cNvSpPr/>
          <p:nvPr/>
        </p:nvSpPr>
        <p:spPr>
          <a:xfrm>
            <a:off x="10087249" y="115300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0016EC-2D0F-A543-8B24-C0633C29E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190" y="157977"/>
            <a:ext cx="1516871" cy="47455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32E00-0951-9D48-84EF-2285D4E9922D}"/>
              </a:ext>
            </a:extLst>
          </p:cNvPr>
          <p:cNvCxnSpPr>
            <a:cxnSpLocks/>
          </p:cNvCxnSpPr>
          <p:nvPr/>
        </p:nvCxnSpPr>
        <p:spPr>
          <a:xfrm flipH="1">
            <a:off x="9515789" y="614035"/>
            <a:ext cx="592853" cy="420945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1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Simulations - Neurons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77"/>
            <a:ext cx="5736336" cy="4351338"/>
          </a:xfrm>
        </p:spPr>
        <p:txBody>
          <a:bodyPr/>
          <a:lstStyle/>
          <a:p>
            <a:r>
              <a:rPr lang="en-NL" dirty="0"/>
              <a:t>Using datasets</a:t>
            </a:r>
          </a:p>
          <a:p>
            <a:pPr lvl="1"/>
            <a:r>
              <a:rPr lang="en-NL" dirty="0"/>
              <a:t>Example: MNIST</a:t>
            </a:r>
          </a:p>
          <a:p>
            <a:r>
              <a:rPr lang="en-NL" dirty="0"/>
              <a:t>One neuron per input value</a:t>
            </a:r>
          </a:p>
          <a:p>
            <a:r>
              <a:rPr lang="en-NL" dirty="0"/>
              <a:t>Input values as input currents or as spikes trains (value= spiking rate)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BF903-C0ED-3143-9950-D09A105E6A6F}"/>
              </a:ext>
            </a:extLst>
          </p:cNvPr>
          <p:cNvSpPr txBox="1"/>
          <p:nvPr/>
        </p:nvSpPr>
        <p:spPr>
          <a:xfrm>
            <a:off x="6309360" y="6373368"/>
            <a:ext cx="551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https://brian2.readthedocs.io/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/stable/user/</a:t>
            </a:r>
            <a:r>
              <a:rPr lang="en-GB" dirty="0" err="1">
                <a:hlinkClick r:id="rId2"/>
              </a:rPr>
              <a:t>input.html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0C304-D967-B64A-B5ED-AC2F4B3B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60" y="1316736"/>
            <a:ext cx="4909536" cy="50017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51A409-B9F4-CD46-AFAE-523D2B902DA9}"/>
              </a:ext>
            </a:extLst>
          </p:cNvPr>
          <p:cNvSpPr/>
          <p:nvPr/>
        </p:nvSpPr>
        <p:spPr>
          <a:xfrm>
            <a:off x="6778660" y="1453896"/>
            <a:ext cx="4909536" cy="6309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BF62C9-21A7-A742-80A0-B8D22F969B6E}"/>
              </a:ext>
            </a:extLst>
          </p:cNvPr>
          <p:cNvSpPr/>
          <p:nvPr/>
        </p:nvSpPr>
        <p:spPr>
          <a:xfrm>
            <a:off x="6778660" y="4946903"/>
            <a:ext cx="3215732" cy="1417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5F71E-90D9-BD44-8273-702B55B76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35"/>
          <a:stretch/>
        </p:blipFill>
        <p:spPr>
          <a:xfrm>
            <a:off x="965482" y="4542280"/>
            <a:ext cx="3554141" cy="17762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6D21BC-9BE5-4944-8F62-7B86B7F62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35" r="49709"/>
          <a:stretch/>
        </p:blipFill>
        <p:spPr>
          <a:xfrm>
            <a:off x="4519624" y="4542280"/>
            <a:ext cx="1787434" cy="1776224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2D23586-9C5C-C547-9153-91694206F650}"/>
              </a:ext>
            </a:extLst>
          </p:cNvPr>
          <p:cNvSpPr/>
          <p:nvPr/>
        </p:nvSpPr>
        <p:spPr>
          <a:xfrm>
            <a:off x="10351142" y="2663068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AC9468-63D9-9E40-AE2F-CD1E4DD4C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0083" y="2705745"/>
            <a:ext cx="1516871" cy="47455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E37ACE-DF94-2B43-A28A-B1D955746D77}"/>
              </a:ext>
            </a:extLst>
          </p:cNvPr>
          <p:cNvCxnSpPr>
            <a:cxnSpLocks/>
          </p:cNvCxnSpPr>
          <p:nvPr/>
        </p:nvCxnSpPr>
        <p:spPr>
          <a:xfrm flipH="1">
            <a:off x="8541100" y="3068843"/>
            <a:ext cx="1818751" cy="488273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5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12" y="87127"/>
            <a:ext cx="10515600" cy="1325563"/>
          </a:xfrm>
        </p:spPr>
        <p:txBody>
          <a:bodyPr/>
          <a:lstStyle/>
          <a:p>
            <a:r>
              <a:rPr lang="en-NL" dirty="0"/>
              <a:t>Simulations - Weights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36" y="1341411"/>
            <a:ext cx="5846064" cy="4351338"/>
          </a:xfrm>
        </p:spPr>
        <p:txBody>
          <a:bodyPr/>
          <a:lstStyle/>
          <a:p>
            <a:r>
              <a:rPr lang="en-NL" dirty="0"/>
              <a:t>Learning at spike times</a:t>
            </a:r>
          </a:p>
          <a:p>
            <a:pPr lvl="1"/>
            <a:r>
              <a:rPr lang="en-NL" dirty="0"/>
              <a:t>“on_pre” and “on_post”</a:t>
            </a:r>
          </a:p>
          <a:p>
            <a:pPr lvl="1"/>
            <a:r>
              <a:rPr lang="en-NL" dirty="0"/>
              <a:t>Equations can be simulated in synapses (e.g. traces spiking rate)</a:t>
            </a:r>
          </a:p>
          <a:p>
            <a:r>
              <a:rPr lang="en-NL" dirty="0"/>
              <a:t>Example:</a:t>
            </a:r>
          </a:p>
          <a:p>
            <a:pPr lvl="1"/>
            <a:r>
              <a:rPr lang="en-NL" dirty="0"/>
              <a:t>Simple STDP with 3 neurons</a:t>
            </a:r>
          </a:p>
          <a:p>
            <a:pPr lvl="1"/>
            <a:r>
              <a:rPr lang="en-NL" dirty="0"/>
              <a:t>Neuron B spikes right after A and neuron C spikes right before A</a:t>
            </a:r>
          </a:p>
          <a:p>
            <a:pPr marL="457200" lvl="1" indent="0">
              <a:buNone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020C1-3F03-E54D-9F21-3F15FABA4217}"/>
              </a:ext>
            </a:extLst>
          </p:cNvPr>
          <p:cNvSpPr txBox="1"/>
          <p:nvPr/>
        </p:nvSpPr>
        <p:spPr>
          <a:xfrm>
            <a:off x="4987335" y="6373368"/>
            <a:ext cx="694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http://</a:t>
            </a:r>
            <a:r>
              <a:rPr lang="en-GB" dirty="0" err="1">
                <a:hlinkClick r:id="rId2"/>
              </a:rPr>
              <a:t>www.scholarpedia.org</a:t>
            </a:r>
            <a:r>
              <a:rPr lang="en-GB" dirty="0">
                <a:hlinkClick r:id="rId2"/>
              </a:rPr>
              <a:t>/article/Spike-</a:t>
            </a:r>
            <a:r>
              <a:rPr lang="en-GB" dirty="0" err="1">
                <a:hlinkClick r:id="rId2"/>
              </a:rPr>
              <a:t>timing_dependent_plasticity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8826CD-326B-644D-A7F8-8776CB26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7" y="4771173"/>
            <a:ext cx="2863871" cy="19213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DC547B-D980-AA49-8CBD-DBDC889D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15" y="4596132"/>
            <a:ext cx="2149685" cy="1631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46C607-5EB9-D144-8C78-B850C9713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769" y="442434"/>
            <a:ext cx="4556207" cy="58044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1C7687-E6FA-4C43-B208-40DCFD5B67B8}"/>
              </a:ext>
            </a:extLst>
          </p:cNvPr>
          <p:cNvSpPr/>
          <p:nvPr/>
        </p:nvSpPr>
        <p:spPr>
          <a:xfrm>
            <a:off x="7470647" y="2688336"/>
            <a:ext cx="4437889" cy="2606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214002-9591-1842-AD1D-3B8BAAEF7310}"/>
              </a:ext>
            </a:extLst>
          </p:cNvPr>
          <p:cNvSpPr/>
          <p:nvPr/>
        </p:nvSpPr>
        <p:spPr>
          <a:xfrm>
            <a:off x="10368621" y="79875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7D89B4-42AA-5D4D-8AC3-A1E241D43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62" y="122552"/>
            <a:ext cx="1516871" cy="4745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F6D1CE-A0B8-6A45-93D8-B98E06242F7F}"/>
              </a:ext>
            </a:extLst>
          </p:cNvPr>
          <p:cNvCxnSpPr>
            <a:cxnSpLocks/>
          </p:cNvCxnSpPr>
          <p:nvPr/>
        </p:nvCxnSpPr>
        <p:spPr>
          <a:xfrm flipH="1">
            <a:off x="9405257" y="315983"/>
            <a:ext cx="984739" cy="295100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3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" y="200533"/>
            <a:ext cx="10515600" cy="1325563"/>
          </a:xfrm>
        </p:spPr>
        <p:txBody>
          <a:bodyPr/>
          <a:lstStyle/>
          <a:p>
            <a:r>
              <a:rPr lang="en-NL" dirty="0"/>
              <a:t>Simulations - Weights updates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020C1-3F03-E54D-9F21-3F15FABA4217}"/>
              </a:ext>
            </a:extLst>
          </p:cNvPr>
          <p:cNvSpPr txBox="1"/>
          <p:nvPr/>
        </p:nvSpPr>
        <p:spPr>
          <a:xfrm>
            <a:off x="4987335" y="6373368"/>
            <a:ext cx="694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http://</a:t>
            </a:r>
            <a:r>
              <a:rPr lang="en-GB" dirty="0" err="1">
                <a:hlinkClick r:id="rId2"/>
              </a:rPr>
              <a:t>www.scholarpedia.org</a:t>
            </a:r>
            <a:r>
              <a:rPr lang="en-GB" dirty="0">
                <a:hlinkClick r:id="rId2"/>
              </a:rPr>
              <a:t>/article/Spike-</a:t>
            </a:r>
            <a:r>
              <a:rPr lang="en-GB" dirty="0" err="1">
                <a:hlinkClick r:id="rId2"/>
              </a:rPr>
              <a:t>timing_dependent_plasticity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8826CD-326B-644D-A7F8-8776CB26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9" y="4248023"/>
            <a:ext cx="2863871" cy="1921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19E3D-BD89-8A4D-9D67-7343E975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956" y="1649311"/>
            <a:ext cx="2403589" cy="1824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2AB75-6FBB-784A-AD2E-B771135ADA29}"/>
              </a:ext>
            </a:extLst>
          </p:cNvPr>
          <p:cNvSpPr txBox="1"/>
          <p:nvPr/>
        </p:nvSpPr>
        <p:spPr>
          <a:xfrm>
            <a:off x="3004721" y="3941064"/>
            <a:ext cx="60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STDP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2A38E1-1446-0F41-9341-D65BEED6E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92" y="2011144"/>
            <a:ext cx="4729812" cy="35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Basics - GeNN backend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1C9393-08BF-A54F-A26A-530A8FE30ED9}"/>
              </a:ext>
            </a:extLst>
          </p:cNvPr>
          <p:cNvSpPr txBox="1">
            <a:spLocks/>
          </p:cNvSpPr>
          <p:nvPr/>
        </p:nvSpPr>
        <p:spPr>
          <a:xfrm>
            <a:off x="1021080" y="2445157"/>
            <a:ext cx="6038088" cy="2185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/>
              <a:t>Install GeNN and Brian2GeNN beforehand</a:t>
            </a:r>
          </a:p>
          <a:p>
            <a:pPr lvl="1"/>
            <a:r>
              <a:rPr lang="en-NL" dirty="0"/>
              <a:t>Configure some paths</a:t>
            </a:r>
          </a:p>
          <a:p>
            <a:r>
              <a:rPr lang="en-NL" dirty="0"/>
              <a:t>Add just a few lines</a:t>
            </a:r>
          </a:p>
          <a:p>
            <a:r>
              <a:rPr lang="en-NL" dirty="0"/>
              <a:t>Program compiled on the run</a:t>
            </a:r>
          </a:p>
          <a:p>
            <a:pPr lvl="1"/>
            <a:r>
              <a:rPr lang="en-NL" dirty="0"/>
              <a:t>It adds compilation time</a:t>
            </a:r>
          </a:p>
          <a:p>
            <a:pPr lvl="1"/>
            <a:r>
              <a:rPr lang="en-NL" dirty="0"/>
              <a:t>Worth it only in large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D34D7-C5A5-864B-ACAD-CBACE8759908}"/>
              </a:ext>
            </a:extLst>
          </p:cNvPr>
          <p:cNvSpPr txBox="1"/>
          <p:nvPr/>
        </p:nvSpPr>
        <p:spPr>
          <a:xfrm>
            <a:off x="5376672" y="6392535"/>
            <a:ext cx="67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https://brian2genn.readthedocs.io/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/stable/introduction/</a:t>
            </a:r>
            <a:r>
              <a:rPr lang="en-GB" dirty="0" err="1">
                <a:hlinkClick r:id="rId2"/>
              </a:rPr>
              <a:t>index.html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EFD038-4CDB-D64F-B7FB-E08C1634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195" y="2227199"/>
            <a:ext cx="2357200" cy="2403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0B4537-384A-FC4B-BCDF-91EDD2A5532B}"/>
              </a:ext>
            </a:extLst>
          </p:cNvPr>
          <p:cNvSpPr/>
          <p:nvPr/>
        </p:nvSpPr>
        <p:spPr>
          <a:xfrm>
            <a:off x="7791195" y="2571597"/>
            <a:ext cx="2358644" cy="13473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684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7AB-4661-BE4A-93D2-D925203C2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409"/>
            <a:ext cx="9144000" cy="2387600"/>
          </a:xfrm>
        </p:spPr>
        <p:txBody>
          <a:bodyPr>
            <a:normAutofit/>
          </a:bodyPr>
          <a:lstStyle/>
          <a:p>
            <a:r>
              <a:rPr lang="en-NL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32988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F13D-AFC1-4A4B-B875-401C2AB1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BC1B-DA1D-424B-9DD0-70313939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9967"/>
          </a:xfrm>
        </p:spPr>
        <p:txBody>
          <a:bodyPr>
            <a:normAutofit fontScale="92500" lnSpcReduction="10000"/>
          </a:bodyPr>
          <a:lstStyle/>
          <a:p>
            <a:r>
              <a:rPr lang="en-NL" dirty="0"/>
              <a:t>Introduction</a:t>
            </a:r>
          </a:p>
          <a:p>
            <a:r>
              <a:rPr lang="en-NL" dirty="0"/>
              <a:t>Brian2, GeNN and Brian2GeNN</a:t>
            </a:r>
          </a:p>
          <a:p>
            <a:r>
              <a:rPr lang="en-NL" dirty="0"/>
              <a:t>Practical tutorial Brian2GeNN</a:t>
            </a:r>
          </a:p>
          <a:p>
            <a:pPr lvl="1"/>
            <a:r>
              <a:rPr lang="en-NL" dirty="0"/>
              <a:t>Basics: Neurons, connectivity, synapses, monitors, etc</a:t>
            </a:r>
          </a:p>
          <a:p>
            <a:pPr lvl="1"/>
            <a:r>
              <a:rPr lang="en-NL" dirty="0"/>
              <a:t>Simulations: Inputs, weights updates, etc</a:t>
            </a:r>
          </a:p>
          <a:p>
            <a:r>
              <a:rPr lang="en-NL" dirty="0"/>
              <a:t>Hands on</a:t>
            </a:r>
          </a:p>
          <a:p>
            <a:pPr lvl="1"/>
            <a:r>
              <a:rPr lang="en-GB" dirty="0"/>
              <a:t>Implement LIF neuron with adaptation</a:t>
            </a:r>
          </a:p>
          <a:p>
            <a:pPr lvl="1"/>
            <a:r>
              <a:rPr lang="en-NL" dirty="0"/>
              <a:t>Implement a type of STDP and balance inputs of a neuron</a:t>
            </a:r>
          </a:p>
          <a:p>
            <a:r>
              <a:rPr lang="en-NL" dirty="0"/>
              <a:t>Complex models</a:t>
            </a:r>
          </a:p>
          <a:p>
            <a:pPr lvl="1"/>
            <a:r>
              <a:rPr lang="en-NL" dirty="0"/>
              <a:t>Example complex synapses</a:t>
            </a:r>
          </a:p>
          <a:p>
            <a:pPr lvl="1"/>
            <a:r>
              <a:rPr lang="en-NL" dirty="0"/>
              <a:t>Not supported features Brian2GeNN</a:t>
            </a:r>
          </a:p>
          <a:p>
            <a:pPr lvl="1"/>
            <a:r>
              <a:rPr lang="en-GB" dirty="0"/>
              <a:t>Multicompartment</a:t>
            </a:r>
            <a:r>
              <a:rPr lang="en-NL" dirty="0"/>
              <a:t> neurons</a:t>
            </a:r>
          </a:p>
          <a:p>
            <a:pPr lvl="1"/>
            <a:endParaRPr lang="en-NL" dirty="0"/>
          </a:p>
          <a:p>
            <a:pPr lvl="1"/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6874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Leaky Integrate and Fire with adaptation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884D-AC80-5F4B-B3A0-6748EFF0C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6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NL" dirty="0"/>
              <a:t>Execute previous noteboks </a:t>
            </a:r>
          </a:p>
          <a:p>
            <a:pPr lvl="1"/>
            <a:r>
              <a:rPr lang="en-NL" dirty="0"/>
              <a:t>Explore different parameters and see how they affect the simulation</a:t>
            </a:r>
          </a:p>
          <a:p>
            <a:r>
              <a:rPr lang="en-NL" dirty="0"/>
              <a:t>Implement a Leaky Integrate and Fire neuron with adaptive threshold</a:t>
            </a:r>
          </a:p>
          <a:p>
            <a:endParaRPr lang="en-NL" dirty="0"/>
          </a:p>
          <a:p>
            <a:r>
              <a:rPr lang="en-NL" dirty="0"/>
              <a:t>Dynamics LIF </a:t>
            </a:r>
            <a:r>
              <a:rPr lang="en-NL" dirty="0">
                <a:sym typeface="Wingdings" pitchFamily="2" charset="2"/>
              </a:rPr>
              <a:t>             </a:t>
            </a:r>
          </a:p>
          <a:p>
            <a:endParaRPr lang="en-NL" dirty="0">
              <a:sym typeface="Wingdings" pitchFamily="2" charset="2"/>
            </a:endParaRPr>
          </a:p>
          <a:p>
            <a:r>
              <a:rPr lang="en-NL" dirty="0">
                <a:sym typeface="Wingdings" pitchFamily="2" charset="2"/>
              </a:rPr>
              <a:t>Dynamics threshold   </a:t>
            </a:r>
          </a:p>
          <a:p>
            <a:pPr lvl="1"/>
            <a:r>
              <a:rPr lang="en-NL" dirty="0">
                <a:sym typeface="Wingdings" pitchFamily="2" charset="2"/>
              </a:rPr>
              <a:t>V</a:t>
            </a:r>
            <a:r>
              <a:rPr lang="en-NL" baseline="-25000" dirty="0">
                <a:sym typeface="Wingdings" pitchFamily="2" charset="2"/>
              </a:rPr>
              <a:t>th</a:t>
            </a:r>
            <a:r>
              <a:rPr lang="en-NL" dirty="0">
                <a:sym typeface="Wingdings" pitchFamily="2" charset="2"/>
              </a:rPr>
              <a:t> tends to a V</a:t>
            </a:r>
            <a:r>
              <a:rPr lang="en-NL" baseline="-25000" dirty="0">
                <a:sym typeface="Wingdings" pitchFamily="2" charset="2"/>
              </a:rPr>
              <a:t>th0</a:t>
            </a:r>
          </a:p>
          <a:p>
            <a:pPr lvl="1"/>
            <a:r>
              <a:rPr lang="el-GR" dirty="0">
                <a:sym typeface="Wingdings" pitchFamily="2" charset="2"/>
              </a:rPr>
              <a:t>τ</a:t>
            </a:r>
            <a:r>
              <a:rPr lang="en-NL" baseline="-25000" dirty="0">
                <a:sym typeface="Wingdings" pitchFamily="2" charset="2"/>
              </a:rPr>
              <a:t>th</a:t>
            </a:r>
            <a:r>
              <a:rPr lang="el-GR" dirty="0">
                <a:sym typeface="Wingdings" pitchFamily="2" charset="2"/>
              </a:rPr>
              <a:t> </a:t>
            </a:r>
            <a:r>
              <a:rPr lang="nl-NL" dirty="0">
                <a:sym typeface="Wingdings" pitchFamily="2" charset="2"/>
              </a:rPr>
              <a:t>is m</a:t>
            </a:r>
            <a:r>
              <a:rPr lang="en-NL" dirty="0">
                <a:sym typeface="Wingdings" pitchFamily="2" charset="2"/>
              </a:rPr>
              <a:t>uch faster than </a:t>
            </a:r>
            <a:r>
              <a:rPr lang="el-GR" dirty="0">
                <a:sym typeface="Wingdings" pitchFamily="2" charset="2"/>
              </a:rPr>
              <a:t>τ</a:t>
            </a:r>
            <a:endParaRPr lang="nl-NL" dirty="0">
              <a:sym typeface="Wingdings" pitchFamily="2" charset="2"/>
            </a:endParaRPr>
          </a:p>
          <a:p>
            <a:pPr lvl="1"/>
            <a:r>
              <a:rPr lang="en-NL" dirty="0">
                <a:sym typeface="Wingdings" pitchFamily="2" charset="2"/>
              </a:rPr>
              <a:t>V</a:t>
            </a:r>
            <a:r>
              <a:rPr lang="en-NL" baseline="-25000" dirty="0">
                <a:sym typeface="Wingdings" pitchFamily="2" charset="2"/>
              </a:rPr>
              <a:t>th</a:t>
            </a:r>
            <a:r>
              <a:rPr lang="en-NL" dirty="0">
                <a:sym typeface="Wingdings" pitchFamily="2" charset="2"/>
              </a:rPr>
              <a:t> i</a:t>
            </a:r>
            <a:r>
              <a:rPr lang="en-NL" dirty="0"/>
              <a:t>ncreases in every spike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F33AF-FFF1-E745-ACD9-44F897A51D5D}"/>
              </a:ext>
            </a:extLst>
          </p:cNvPr>
          <p:cNvSpPr txBox="1"/>
          <p:nvPr/>
        </p:nvSpPr>
        <p:spPr>
          <a:xfrm>
            <a:off x="524435" y="6211669"/>
            <a:ext cx="1149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Link to notebook: </a:t>
            </a:r>
            <a:r>
              <a:rPr lang="en-GB" dirty="0">
                <a:hlinkClick r:id="rId2"/>
              </a:rPr>
              <a:t>https://colab.research.google.com/drive/11BDgUn_zkbtLn7uw_isz4i1Ro_5nbf3O?usp=sharing</a:t>
            </a:r>
            <a:endParaRPr lang="en-GB" dirty="0"/>
          </a:p>
          <a:p>
            <a:r>
              <a:rPr lang="en-GB" dirty="0"/>
              <a:t>	               </a:t>
            </a:r>
            <a:r>
              <a:rPr lang="en-GB" dirty="0">
                <a:hlinkClick r:id="rId3"/>
              </a:rPr>
              <a:t>https://github.com/jesusgf96/Brian2GeNN_introduction/blob/main/Brian2GeNN_tutorial.ipynb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6620BE-CAA1-A040-8402-2E43866C2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77" y="4332005"/>
            <a:ext cx="2744961" cy="720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89884-7F9F-F440-86EC-D9653C2B1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354" y="3223145"/>
            <a:ext cx="5805768" cy="8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9EC454-A18F-6943-8139-293856C6151F}"/>
              </a:ext>
            </a:extLst>
          </p:cNvPr>
          <p:cNvSpPr/>
          <p:nvPr/>
        </p:nvSpPr>
        <p:spPr>
          <a:xfrm>
            <a:off x="6194609" y="1541930"/>
            <a:ext cx="5871883" cy="4769223"/>
          </a:xfrm>
          <a:prstGeom prst="roundRect">
            <a:avLst>
              <a:gd name="adj" fmla="val 779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BD5BD3-00E2-744D-BBF4-40551E8FA9AF}"/>
              </a:ext>
            </a:extLst>
          </p:cNvPr>
          <p:cNvSpPr txBox="1"/>
          <p:nvPr/>
        </p:nvSpPr>
        <p:spPr>
          <a:xfrm>
            <a:off x="8332122" y="1587821"/>
            <a:ext cx="19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Adaptive threshold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1B04DB-5390-B24D-9E54-1517772CA578}"/>
              </a:ext>
            </a:extLst>
          </p:cNvPr>
          <p:cNvSpPr/>
          <p:nvPr/>
        </p:nvSpPr>
        <p:spPr>
          <a:xfrm>
            <a:off x="152398" y="1532965"/>
            <a:ext cx="5871883" cy="4769223"/>
          </a:xfrm>
          <a:prstGeom prst="roundRect">
            <a:avLst>
              <a:gd name="adj" fmla="val 779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Leaky Integrate and Fire with adaptation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B47C4-716C-C744-BF93-91AEE5493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"/>
          <a:stretch/>
        </p:blipFill>
        <p:spPr>
          <a:xfrm>
            <a:off x="6381057" y="2003044"/>
            <a:ext cx="5582554" cy="4151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1EEF6-91B6-BD44-B7A0-7F18825A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45" y="2032512"/>
            <a:ext cx="5493579" cy="4121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DAF16-C614-7846-832C-CE5DC02F0D8A}"/>
              </a:ext>
            </a:extLst>
          </p:cNvPr>
          <p:cNvSpPr txBox="1"/>
          <p:nvPr/>
        </p:nvSpPr>
        <p:spPr>
          <a:xfrm>
            <a:off x="2289911" y="1578856"/>
            <a:ext cx="16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Fixed threshold</a:t>
            </a:r>
          </a:p>
        </p:txBody>
      </p:sp>
    </p:spTree>
    <p:extLst>
      <p:ext uri="{BB962C8B-B14F-4D97-AF65-F5344CB8AC3E}">
        <p14:creationId xmlns:p14="http://schemas.microsoft.com/office/powerpoint/2010/main" val="171454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948628-D2A3-F944-BE90-DC1EE0998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3"/>
          <a:stretch/>
        </p:blipFill>
        <p:spPr>
          <a:xfrm>
            <a:off x="8965827" y="211672"/>
            <a:ext cx="2643467" cy="2138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52" y="230655"/>
            <a:ext cx="10515600" cy="1325563"/>
          </a:xfrm>
        </p:spPr>
        <p:txBody>
          <a:bodyPr/>
          <a:lstStyle/>
          <a:p>
            <a:r>
              <a:rPr lang="en-NL" dirty="0"/>
              <a:t>Balance excitation/inhibition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884D-AC80-5F4B-B3A0-6748EFF0C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2" y="1458072"/>
            <a:ext cx="10515600" cy="4351338"/>
          </a:xfrm>
        </p:spPr>
        <p:txBody>
          <a:bodyPr>
            <a:normAutofit/>
          </a:bodyPr>
          <a:lstStyle/>
          <a:p>
            <a:r>
              <a:rPr lang="en-NL" sz="2400" dirty="0"/>
              <a:t>LIF neuron receives excitatory and inhibitory inputs</a:t>
            </a:r>
          </a:p>
          <a:p>
            <a:r>
              <a:rPr lang="en-NL" sz="2400" dirty="0"/>
              <a:t>Excitation received is larger than inhibition</a:t>
            </a:r>
          </a:p>
          <a:p>
            <a:r>
              <a:rPr lang="en-NL" sz="2400" dirty="0"/>
              <a:t>Implement learning rule to balance excitation/inhibition by updating </a:t>
            </a:r>
            <a:r>
              <a:rPr lang="en-NL" sz="2400" i="1" dirty="0"/>
              <a:t>W</a:t>
            </a:r>
            <a:r>
              <a:rPr lang="en-NL" sz="2400" i="1" baseline="-25000" dirty="0"/>
              <a:t>inh</a:t>
            </a:r>
          </a:p>
          <a:p>
            <a:pPr marL="0" indent="0">
              <a:buNone/>
            </a:pPr>
            <a:endParaRPr lang="en-NL" sz="700" dirty="0"/>
          </a:p>
          <a:p>
            <a:pPr marL="0" indent="0">
              <a:buNone/>
            </a:pPr>
            <a:r>
              <a:rPr lang="en-NL" sz="2400" dirty="0"/>
              <a:t>            </a:t>
            </a:r>
            <a:r>
              <a:rPr lang="en-NL" sz="2400" u="sng" dirty="0"/>
              <a:t>Dynamics LIF</a:t>
            </a:r>
            <a:endParaRPr lang="en-NL" sz="2000" u="sng" dirty="0"/>
          </a:p>
          <a:p>
            <a:pPr marL="0" indent="0">
              <a:buNone/>
            </a:pPr>
            <a:r>
              <a:rPr lang="en-NL" sz="2000" dirty="0"/>
              <a:t>   (</a:t>
            </a:r>
            <a:r>
              <a:rPr lang="en-NL" sz="1800" dirty="0"/>
              <a:t>“I” increases/decreases with spikes)</a:t>
            </a:r>
          </a:p>
          <a:p>
            <a:pPr marL="0" indent="0">
              <a:buNone/>
            </a:pPr>
            <a:r>
              <a:rPr lang="en-NL" sz="1800" i="1" dirty="0"/>
              <a:t>   </a:t>
            </a:r>
            <a:r>
              <a:rPr lang="en-NL" sz="1800" dirty="0"/>
              <a:t>(“I” decays over time)</a:t>
            </a:r>
            <a:endParaRPr lang="en-NL" sz="2000" dirty="0"/>
          </a:p>
          <a:p>
            <a:pPr marL="0" indent="0">
              <a:buNone/>
            </a:pPr>
            <a:r>
              <a:rPr lang="en-NL" sz="2000" i="1" dirty="0"/>
              <a:t>   </a:t>
            </a:r>
            <a:r>
              <a:rPr lang="en-NL" sz="1800" dirty="0"/>
              <a:t>(</a:t>
            </a:r>
            <a:r>
              <a:rPr lang="el-GR" sz="1800" dirty="0"/>
              <a:t>τ</a:t>
            </a:r>
            <a:r>
              <a:rPr lang="en-GB" sz="1800" baseline="-25000" dirty="0"/>
              <a:t>I</a:t>
            </a:r>
            <a:r>
              <a:rPr lang="en-GB" sz="1800" dirty="0"/>
              <a:t> is much faster than </a:t>
            </a:r>
            <a:r>
              <a:rPr lang="el-GR" sz="1800" dirty="0"/>
              <a:t>τ</a:t>
            </a:r>
            <a:r>
              <a:rPr lang="nl-NL" sz="1800" dirty="0"/>
              <a:t>)</a:t>
            </a:r>
            <a:endParaRPr lang="el-GR" sz="1800" dirty="0"/>
          </a:p>
          <a:p>
            <a:pPr marL="0" indent="0">
              <a:buNone/>
            </a:pPr>
            <a:endParaRPr lang="el-GR" sz="2000" dirty="0"/>
          </a:p>
          <a:p>
            <a:pPr marL="0" indent="0">
              <a:buNone/>
            </a:pPr>
            <a:endParaRPr lang="en-NL" sz="2400" i="1" dirty="0"/>
          </a:p>
          <a:p>
            <a:pPr marL="0" indent="0">
              <a:buNone/>
            </a:pPr>
            <a:endParaRPr lang="en-NL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B46CC-536C-444B-A05E-DCCD088FDC06}"/>
              </a:ext>
            </a:extLst>
          </p:cNvPr>
          <p:cNvSpPr txBox="1"/>
          <p:nvPr/>
        </p:nvSpPr>
        <p:spPr>
          <a:xfrm>
            <a:off x="324970" y="6492875"/>
            <a:ext cx="1164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Vogels</a:t>
            </a:r>
            <a:r>
              <a:rPr lang="en-GB" sz="1400" dirty="0"/>
              <a:t>, Tim P., et al. "Inhibitory plasticity balances excitation and inhibition in sensory pathways and memory networks." </a:t>
            </a:r>
            <a:r>
              <a:rPr lang="en-GB" sz="1400" i="1" dirty="0"/>
              <a:t>Science</a:t>
            </a:r>
            <a:r>
              <a:rPr lang="en-GB" sz="1400" dirty="0"/>
              <a:t> 334.6062 (2011): 1569-1573.</a:t>
            </a:r>
            <a:endParaRPr lang="en-NL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02CAB-A6C7-CA41-AE2B-3F79FC76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27" y="4681996"/>
            <a:ext cx="2516510" cy="170324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60EF50-904E-404C-ABE6-1C6D8CB6AA8C}"/>
              </a:ext>
            </a:extLst>
          </p:cNvPr>
          <p:cNvSpPr txBox="1">
            <a:spLocks/>
          </p:cNvSpPr>
          <p:nvPr/>
        </p:nvSpPr>
        <p:spPr>
          <a:xfrm>
            <a:off x="6302246" y="3031080"/>
            <a:ext cx="4677335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2400" dirty="0">
                <a:sym typeface="Wingdings" pitchFamily="2" charset="2"/>
              </a:rPr>
              <a:t>  </a:t>
            </a:r>
            <a:r>
              <a:rPr lang="en-NL" sz="2400" u="sng" dirty="0">
                <a:sym typeface="Wingdings" pitchFamily="2" charset="2"/>
              </a:rPr>
              <a:t>Learning rule similar to </a:t>
            </a:r>
            <a:r>
              <a:rPr lang="en-NL" sz="2400" i="1" u="sng" dirty="0"/>
              <a:t>Vogels et al </a:t>
            </a:r>
            <a:endParaRPr lang="en-NL" sz="2000" i="1" u="sng" dirty="0"/>
          </a:p>
          <a:p>
            <a:pPr marL="0" indent="0">
              <a:buNone/>
            </a:pPr>
            <a:r>
              <a:rPr lang="en-NL" sz="2000" dirty="0">
                <a:sym typeface="Wingdings" pitchFamily="2" charset="2"/>
              </a:rPr>
              <a:t>    </a:t>
            </a:r>
            <a:r>
              <a:rPr lang="nl-NL" sz="1800" dirty="0">
                <a:sym typeface="Wingdings" pitchFamily="2" charset="2"/>
              </a:rPr>
              <a:t>(Updates at spikes time)</a:t>
            </a:r>
          </a:p>
          <a:p>
            <a:pPr marL="0" indent="0">
              <a:buNone/>
            </a:pPr>
            <a:r>
              <a:rPr lang="nl-NL" sz="1800" dirty="0">
                <a:sym typeface="Wingdings" pitchFamily="2" charset="2"/>
              </a:rPr>
              <a:t>    (</a:t>
            </a:r>
            <a:r>
              <a:rPr lang="nl-NL" sz="1800" dirty="0" err="1">
                <a:sym typeface="Wingdings" pitchFamily="2" charset="2"/>
              </a:rPr>
              <a:t>Traces</a:t>
            </a:r>
            <a:r>
              <a:rPr lang="nl-NL" sz="1800" dirty="0">
                <a:sym typeface="Wingdings" pitchFamily="2" charset="2"/>
              </a:rPr>
              <a:t> </a:t>
            </a:r>
            <a:r>
              <a:rPr lang="nl-NL" sz="1800" dirty="0" err="1">
                <a:sym typeface="Wingdings" pitchFamily="2" charset="2"/>
              </a:rPr>
              <a:t>to</a:t>
            </a:r>
            <a:r>
              <a:rPr lang="nl-NL" sz="1800" dirty="0">
                <a:sym typeface="Wingdings" pitchFamily="2" charset="2"/>
              </a:rPr>
              <a:t> track </a:t>
            </a:r>
            <a:r>
              <a:rPr lang="nl-NL" sz="1800" dirty="0" err="1">
                <a:sym typeface="Wingdings" pitchFamily="2" charset="2"/>
              </a:rPr>
              <a:t>spiking</a:t>
            </a:r>
            <a:r>
              <a:rPr lang="nl-NL" sz="1800" dirty="0">
                <a:sym typeface="Wingdings" pitchFamily="2" charset="2"/>
              </a:rPr>
              <a:t> </a:t>
            </a:r>
            <a:r>
              <a:rPr lang="nl-NL" sz="1800" dirty="0" err="1">
                <a:sym typeface="Wingdings" pitchFamily="2" charset="2"/>
              </a:rPr>
              <a:t>rate</a:t>
            </a:r>
            <a:r>
              <a:rPr lang="nl-NL" sz="1800" dirty="0">
                <a:sym typeface="Wingdings" pitchFamily="2" charset="2"/>
              </a:rPr>
              <a:t>)</a:t>
            </a:r>
            <a:endParaRPr lang="en-NL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9CB12-0BC6-8F44-A96F-2DCC34FC6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85" y="4518966"/>
            <a:ext cx="4377888" cy="66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47AD42-DEE2-0349-AC81-D8E30557F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317" y="5533620"/>
            <a:ext cx="1283447" cy="5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2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5"/>
            <a:ext cx="7597588" cy="1325563"/>
          </a:xfrm>
        </p:spPr>
        <p:txBody>
          <a:bodyPr/>
          <a:lstStyle/>
          <a:p>
            <a:r>
              <a:rPr lang="en-NL" dirty="0"/>
              <a:t>Balance excitation/inhibition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A2101D-C8C8-4B4C-9A2E-D994E1540113}"/>
              </a:ext>
            </a:extLst>
          </p:cNvPr>
          <p:cNvSpPr/>
          <p:nvPr/>
        </p:nvSpPr>
        <p:spPr>
          <a:xfrm>
            <a:off x="6112691" y="2017059"/>
            <a:ext cx="6033246" cy="4428565"/>
          </a:xfrm>
          <a:prstGeom prst="roundRect">
            <a:avLst>
              <a:gd name="adj" fmla="val 779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AC776-B272-864B-86F1-D4E78CA3D78A}"/>
              </a:ext>
            </a:extLst>
          </p:cNvPr>
          <p:cNvSpPr txBox="1"/>
          <p:nvPr/>
        </p:nvSpPr>
        <p:spPr>
          <a:xfrm>
            <a:off x="8332122" y="2062950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Learned weights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BCD4A18-4488-5845-A7F4-4091576DEB42}"/>
              </a:ext>
            </a:extLst>
          </p:cNvPr>
          <p:cNvSpPr/>
          <p:nvPr/>
        </p:nvSpPr>
        <p:spPr>
          <a:xfrm>
            <a:off x="62753" y="2008095"/>
            <a:ext cx="6033247" cy="4428564"/>
          </a:xfrm>
          <a:prstGeom prst="roundRect">
            <a:avLst>
              <a:gd name="adj" fmla="val 779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109C2-CDBA-2745-BF2D-5CAFC23A6E0E}"/>
              </a:ext>
            </a:extLst>
          </p:cNvPr>
          <p:cNvSpPr txBox="1"/>
          <p:nvPr/>
        </p:nvSpPr>
        <p:spPr>
          <a:xfrm>
            <a:off x="2289911" y="2053985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No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BB9F5-8590-204D-8561-C5C22B8F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2584667"/>
            <a:ext cx="5953802" cy="3550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DA017B-1F26-E74A-A033-936558C5C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"/>
          <a:stretch/>
        </p:blipFill>
        <p:spPr>
          <a:xfrm>
            <a:off x="6138233" y="2575702"/>
            <a:ext cx="5953803" cy="3562377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9D625BD-914A-464D-B7F8-94F5D85E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740" y="1466579"/>
            <a:ext cx="3079901" cy="4608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L" dirty="0"/>
              <a:t>(Poisson input spikes)</a:t>
            </a:r>
          </a:p>
        </p:txBody>
      </p:sp>
    </p:spTree>
    <p:extLst>
      <p:ext uri="{BB962C8B-B14F-4D97-AF65-F5344CB8AC3E}">
        <p14:creationId xmlns:p14="http://schemas.microsoft.com/office/powerpoint/2010/main" val="990790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5"/>
            <a:ext cx="7597588" cy="1325563"/>
          </a:xfrm>
        </p:spPr>
        <p:txBody>
          <a:bodyPr/>
          <a:lstStyle/>
          <a:p>
            <a:r>
              <a:rPr lang="en-NL" dirty="0"/>
              <a:t>Balance excitation/inhibition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A2101D-C8C8-4B4C-9A2E-D994E1540113}"/>
              </a:ext>
            </a:extLst>
          </p:cNvPr>
          <p:cNvSpPr/>
          <p:nvPr/>
        </p:nvSpPr>
        <p:spPr>
          <a:xfrm>
            <a:off x="6112691" y="2017059"/>
            <a:ext cx="6033246" cy="4428565"/>
          </a:xfrm>
          <a:prstGeom prst="roundRect">
            <a:avLst>
              <a:gd name="adj" fmla="val 779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AC776-B272-864B-86F1-D4E78CA3D78A}"/>
              </a:ext>
            </a:extLst>
          </p:cNvPr>
          <p:cNvSpPr txBox="1"/>
          <p:nvPr/>
        </p:nvSpPr>
        <p:spPr>
          <a:xfrm>
            <a:off x="8332122" y="2062950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Learned weights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BCD4A18-4488-5845-A7F4-4091576DEB42}"/>
              </a:ext>
            </a:extLst>
          </p:cNvPr>
          <p:cNvSpPr/>
          <p:nvPr/>
        </p:nvSpPr>
        <p:spPr>
          <a:xfrm>
            <a:off x="62753" y="2008095"/>
            <a:ext cx="6033247" cy="4428564"/>
          </a:xfrm>
          <a:prstGeom prst="roundRect">
            <a:avLst>
              <a:gd name="adj" fmla="val 7790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109C2-CDBA-2745-BF2D-5CAFC23A6E0E}"/>
              </a:ext>
            </a:extLst>
          </p:cNvPr>
          <p:cNvSpPr txBox="1"/>
          <p:nvPr/>
        </p:nvSpPr>
        <p:spPr>
          <a:xfrm>
            <a:off x="2289911" y="2053985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No learning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9D625BD-914A-464D-B7F8-94F5D85E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898" y="1506916"/>
            <a:ext cx="3348668" cy="4608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L" dirty="0"/>
              <a:t>(Uniform input spikes)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B422D-61B8-AC44-B259-41846501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232" y="2503991"/>
            <a:ext cx="5947301" cy="354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7FDFA-3CDF-9C47-BCCD-003C9584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0" y="2503992"/>
            <a:ext cx="5947300" cy="35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1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5"/>
            <a:ext cx="7597588" cy="1325563"/>
          </a:xfrm>
        </p:spPr>
        <p:txBody>
          <a:bodyPr/>
          <a:lstStyle/>
          <a:p>
            <a:r>
              <a:rPr lang="en-NL" dirty="0"/>
              <a:t>Solved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A6A19-DDEA-E545-A56B-BB7D59ED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129" cy="4351338"/>
          </a:xfrm>
        </p:spPr>
        <p:txBody>
          <a:bodyPr/>
          <a:lstStyle/>
          <a:p>
            <a:r>
              <a:rPr lang="en-NL" sz="2400" dirty="0"/>
              <a:t>Link to notebook:</a:t>
            </a:r>
          </a:p>
          <a:p>
            <a:endParaRPr lang="en-NL" sz="2400" dirty="0"/>
          </a:p>
          <a:p>
            <a:pPr marL="0" indent="0">
              <a:buNone/>
            </a:pPr>
            <a:r>
              <a:rPr lang="en-GB" sz="2000" dirty="0">
                <a:hlinkClick r:id="rId2"/>
              </a:rPr>
              <a:t>https://colab.research.google.com/drive/1e4vvgqbMEXZmjnvtnkfuQmr4zFZsjzyB?usp=sharing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3"/>
              </a:rPr>
              <a:t>https://</a:t>
            </a:r>
            <a:r>
              <a:rPr lang="en-GB" sz="2000" dirty="0" err="1">
                <a:hlinkClick r:id="rId3"/>
              </a:rPr>
              <a:t>github.com</a:t>
            </a:r>
            <a:r>
              <a:rPr lang="en-GB" sz="2000" dirty="0">
                <a:hlinkClick r:id="rId3"/>
              </a:rPr>
              <a:t>/jesusgf96/Brian2GeNN_introduction/blob/main/Brian2GeNN_solved_tasks.ipynb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57911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7AB-4661-BE4A-93D2-D925203C2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409"/>
            <a:ext cx="9144000" cy="2387600"/>
          </a:xfrm>
        </p:spPr>
        <p:txBody>
          <a:bodyPr>
            <a:normAutofit/>
          </a:bodyPr>
          <a:lstStyle/>
          <a:p>
            <a:r>
              <a:rPr lang="en-NL" dirty="0"/>
              <a:t>Complex models</a:t>
            </a:r>
          </a:p>
        </p:txBody>
      </p:sp>
    </p:spTree>
    <p:extLst>
      <p:ext uri="{BB962C8B-B14F-4D97-AF65-F5344CB8AC3E}">
        <p14:creationId xmlns:p14="http://schemas.microsoft.com/office/powerpoint/2010/main" val="130988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complex synapses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884D-AC80-5F4B-B3A0-6748EFF0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i="1" dirty="0"/>
              <a:t>Here I’ll quickly show the network I’m working on </a:t>
            </a:r>
          </a:p>
          <a:p>
            <a:pPr lvl="1"/>
            <a:r>
              <a:rPr lang="en-NL" i="1" dirty="0"/>
              <a:t>Inhibitory synapses to decorrelate inputs</a:t>
            </a:r>
          </a:p>
          <a:p>
            <a:pPr lvl="1"/>
            <a:r>
              <a:rPr lang="en-NL" i="1" dirty="0"/>
              <a:t>Feedforward synapses to learn transformations</a:t>
            </a:r>
          </a:p>
          <a:p>
            <a:r>
              <a:rPr lang="en-NL" i="1" dirty="0"/>
              <a:t>I’ll give some personal insight and mention a few struggles I found with Brian2GeNN</a:t>
            </a:r>
          </a:p>
          <a:p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53927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EFD9010-DC29-5441-A3DB-4CC8A02CDE6E}"/>
              </a:ext>
            </a:extLst>
          </p:cNvPr>
          <p:cNvSpPr/>
          <p:nvPr/>
        </p:nvSpPr>
        <p:spPr>
          <a:xfrm>
            <a:off x="8034495" y="1825625"/>
            <a:ext cx="3319305" cy="15097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Not supported features Brian2GeNN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884D-AC80-5F4B-B3A0-6748EFF0C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19716" cy="4351338"/>
          </a:xfrm>
        </p:spPr>
        <p:txBody>
          <a:bodyPr>
            <a:normAutofit/>
          </a:bodyPr>
          <a:lstStyle/>
          <a:p>
            <a:r>
              <a:rPr lang="en-NL" dirty="0"/>
              <a:t>Time Arrays on GPU </a:t>
            </a:r>
          </a:p>
          <a:p>
            <a:pPr lvl="1"/>
            <a:r>
              <a:rPr lang="en-GB" dirty="0"/>
              <a:t>U</a:t>
            </a:r>
            <a:r>
              <a:rPr lang="en-NL" dirty="0"/>
              <a:t>se Run Regularly to call them from CPU</a:t>
            </a:r>
          </a:p>
          <a:p>
            <a:r>
              <a:rPr lang="en-NL" dirty="0"/>
              <a:t>Multiple clocks (Only one run regularly)</a:t>
            </a:r>
          </a:p>
          <a:p>
            <a:r>
              <a:rPr lang="en-NL" dirty="0"/>
              <a:t>Multiple networks</a:t>
            </a:r>
          </a:p>
          <a:p>
            <a:r>
              <a:rPr lang="en-NL" dirty="0"/>
              <a:t>Multiple runs</a:t>
            </a:r>
          </a:p>
          <a:p>
            <a:pPr lvl="1"/>
            <a:r>
              <a:rPr lang="en-NL" dirty="0"/>
              <a:t>Restart GeNN backend before every run</a:t>
            </a:r>
          </a:p>
          <a:p>
            <a:r>
              <a:rPr lang="en-NL" dirty="0"/>
              <a:t>Monitoring values is slow (Data is copied to CPU constantly)</a:t>
            </a:r>
          </a:p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BC0C9-6616-2C48-A498-C9BF3F9C2B62}"/>
              </a:ext>
            </a:extLst>
          </p:cNvPr>
          <p:cNvSpPr txBox="1"/>
          <p:nvPr/>
        </p:nvSpPr>
        <p:spPr>
          <a:xfrm>
            <a:off x="4883499" y="6380705"/>
            <a:ext cx="719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https://brian2genn.readthedocs.io/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/stable/introduction/</a:t>
            </a:r>
            <a:r>
              <a:rPr lang="en-GB" dirty="0" err="1">
                <a:hlinkClick r:id="rId2"/>
              </a:rPr>
              <a:t>exclusions.html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4B881-E117-594D-8B9C-D41503C54F44}"/>
              </a:ext>
            </a:extLst>
          </p:cNvPr>
          <p:cNvSpPr txBox="1"/>
          <p:nvPr/>
        </p:nvSpPr>
        <p:spPr>
          <a:xfrm>
            <a:off x="8115417" y="2051396"/>
            <a:ext cx="331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There are still some more </a:t>
            </a:r>
          </a:p>
          <a:p>
            <a:pPr algn="ctr"/>
            <a:r>
              <a:rPr lang="en-NL" dirty="0"/>
              <a:t>but these are the ones everyone </a:t>
            </a:r>
          </a:p>
          <a:p>
            <a:pPr algn="ctr"/>
            <a:r>
              <a:rPr lang="en-NL" dirty="0"/>
              <a:t>will probably face at </a:t>
            </a:r>
          </a:p>
          <a:p>
            <a:pPr algn="ctr"/>
            <a:r>
              <a:rPr lang="en-NL" dirty="0"/>
              <a:t>some point </a:t>
            </a:r>
          </a:p>
        </p:txBody>
      </p:sp>
    </p:spTree>
    <p:extLst>
      <p:ext uri="{BB962C8B-B14F-4D97-AF65-F5344CB8AC3E}">
        <p14:creationId xmlns:p14="http://schemas.microsoft.com/office/powerpoint/2010/main" val="3753503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8593-E257-4F41-BCE8-5DB86C94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Multicompartment </a:t>
            </a:r>
            <a:r>
              <a:rPr lang="en-NL" dirty="0"/>
              <a:t>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884D-AC80-5F4B-B3A0-6748EFF0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i="1" dirty="0"/>
              <a:t>Sander’s part</a:t>
            </a:r>
          </a:p>
        </p:txBody>
      </p:sp>
    </p:spTree>
    <p:extLst>
      <p:ext uri="{BB962C8B-B14F-4D97-AF65-F5344CB8AC3E}">
        <p14:creationId xmlns:p14="http://schemas.microsoft.com/office/powerpoint/2010/main" val="1818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7AB-4661-BE4A-93D2-D925203C2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6616"/>
            <a:ext cx="9144000" cy="2387600"/>
          </a:xfrm>
        </p:spPr>
        <p:txBody>
          <a:bodyPr>
            <a:normAutofit/>
          </a:bodyPr>
          <a:lstStyle/>
          <a:p>
            <a:r>
              <a:rPr lang="en-NL" dirty="0"/>
              <a:t>Brian2, GeNN and Brian2Genn</a:t>
            </a:r>
          </a:p>
        </p:txBody>
      </p:sp>
    </p:spTree>
    <p:extLst>
      <p:ext uri="{BB962C8B-B14F-4D97-AF65-F5344CB8AC3E}">
        <p14:creationId xmlns:p14="http://schemas.microsoft.com/office/powerpoint/2010/main" val="333545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Brian2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9" y="1654352"/>
            <a:ext cx="10515600" cy="4351338"/>
          </a:xfrm>
        </p:spPr>
        <p:txBody>
          <a:bodyPr>
            <a:normAutofit/>
          </a:bodyPr>
          <a:lstStyle/>
          <a:p>
            <a:r>
              <a:rPr lang="en-NL" dirty="0"/>
              <a:t>Python-based SNN simulator</a:t>
            </a:r>
          </a:p>
          <a:p>
            <a:r>
              <a:rPr lang="en-NL" dirty="0"/>
              <a:t>High level and natural desciptions</a:t>
            </a:r>
          </a:p>
          <a:p>
            <a:pPr lvl="1"/>
            <a:r>
              <a:rPr lang="en-NL" dirty="0"/>
              <a:t>C++ code generation from strings</a:t>
            </a:r>
          </a:p>
          <a:p>
            <a:pPr lvl="1"/>
            <a:r>
              <a:rPr lang="en-NL" dirty="0"/>
              <a:t>Easy implementation of custom models</a:t>
            </a:r>
          </a:p>
          <a:p>
            <a:r>
              <a:rPr lang="en-NL" dirty="0"/>
              <a:t>High flexibility</a:t>
            </a:r>
          </a:p>
          <a:p>
            <a:pPr lvl="1"/>
            <a:r>
              <a:rPr lang="en-NL" dirty="0"/>
              <a:t>Automatic integration of diff. equations</a:t>
            </a:r>
          </a:p>
          <a:p>
            <a:pPr lvl="1"/>
            <a:r>
              <a:rPr lang="en-NL" dirty="0"/>
              <a:t>Physical units support</a:t>
            </a:r>
          </a:p>
          <a:p>
            <a:pPr lvl="2"/>
            <a:r>
              <a:rPr lang="en-NL" dirty="0"/>
              <a:t>But not mandatory</a:t>
            </a:r>
          </a:p>
          <a:p>
            <a:pPr lvl="1"/>
            <a:r>
              <a:rPr lang="en-NL" dirty="0"/>
              <a:t>Events</a:t>
            </a:r>
          </a:p>
          <a:p>
            <a:r>
              <a:rPr lang="en-NL" dirty="0"/>
              <a:t>Only supports CPU execution</a:t>
            </a:r>
          </a:p>
          <a:p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3F114-4EFC-8D47-9E66-34752CDDFBCB}"/>
              </a:ext>
            </a:extLst>
          </p:cNvPr>
          <p:cNvSpPr txBox="1"/>
          <p:nvPr/>
        </p:nvSpPr>
        <p:spPr>
          <a:xfrm>
            <a:off x="2283229" y="6403976"/>
            <a:ext cx="988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err="1"/>
              <a:t>Stimberg</a:t>
            </a:r>
            <a:r>
              <a:rPr lang="en-GB" sz="1600" i="1" dirty="0"/>
              <a:t>, M., </a:t>
            </a:r>
            <a:r>
              <a:rPr lang="en-GB" sz="1600" i="1" dirty="0" err="1"/>
              <a:t>Brette</a:t>
            </a:r>
            <a:r>
              <a:rPr lang="en-GB" sz="1600" i="1" dirty="0"/>
              <a:t>, R., &amp; Goodman, D. F. (2019). Brian 2, an intuitive and efficient neural simulator. </a:t>
            </a:r>
            <a:r>
              <a:rPr lang="en-GB" sz="1600" i="1" dirty="0" err="1"/>
              <a:t>Elife</a:t>
            </a:r>
            <a:r>
              <a:rPr lang="en-GB" sz="1600" i="1" dirty="0"/>
              <a:t>, 8, e47314.</a:t>
            </a:r>
            <a:endParaRPr lang="en-NL" sz="16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0B0BAC-83D3-E447-B4AF-9D33B6E24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315" y="1720832"/>
            <a:ext cx="5137079" cy="418360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D6C5B5-E780-A146-961D-1B9C43AE39AF}"/>
              </a:ext>
            </a:extLst>
          </p:cNvPr>
          <p:cNvSpPr/>
          <p:nvPr/>
        </p:nvSpPr>
        <p:spPr>
          <a:xfrm>
            <a:off x="9565194" y="961783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B9703-9808-DE48-ABBC-D5C60471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135" y="1004460"/>
            <a:ext cx="1516871" cy="4745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14D08B-1FAF-0044-8671-A1BE7453D9DC}"/>
              </a:ext>
            </a:extLst>
          </p:cNvPr>
          <p:cNvCxnSpPr>
            <a:cxnSpLocks/>
          </p:cNvCxnSpPr>
          <p:nvPr/>
        </p:nvCxnSpPr>
        <p:spPr>
          <a:xfrm flipH="1">
            <a:off x="9204290" y="1543547"/>
            <a:ext cx="763676" cy="1702071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5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CFFD-D54E-B145-AD29-E052C8C7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8770-4AFA-2942-8527-A33027013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NL" dirty="0"/>
              <a:t>C++-based SNN simulator</a:t>
            </a:r>
          </a:p>
          <a:p>
            <a:r>
              <a:rPr lang="en-NL" dirty="0"/>
              <a:t>Object oriented descriptions</a:t>
            </a:r>
          </a:p>
          <a:p>
            <a:pPr lvl="1"/>
            <a:r>
              <a:rPr lang="en-NL" dirty="0"/>
              <a:t>CUDA code generated from them </a:t>
            </a:r>
          </a:p>
          <a:p>
            <a:pPr lvl="1"/>
            <a:r>
              <a:rPr lang="en-NL" dirty="0"/>
              <a:t>Many implemented models</a:t>
            </a:r>
          </a:p>
          <a:p>
            <a:r>
              <a:rPr lang="en-NL" dirty="0"/>
              <a:t>Custom models as extensions of existing templates</a:t>
            </a:r>
          </a:p>
          <a:p>
            <a:pPr lvl="1"/>
            <a:r>
              <a:rPr lang="en-NL" dirty="0"/>
              <a:t>Plug them in the simulation</a:t>
            </a:r>
          </a:p>
          <a:p>
            <a:pPr lvl="1"/>
            <a:r>
              <a:rPr lang="en-NL" dirty="0"/>
              <a:t>Hard to debug</a:t>
            </a:r>
          </a:p>
          <a:p>
            <a:r>
              <a:rPr lang="en-NL" dirty="0"/>
              <a:t>Supports GPU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E7068-5813-544D-B382-DA76DA01F485}"/>
              </a:ext>
            </a:extLst>
          </p:cNvPr>
          <p:cNvSpPr txBox="1"/>
          <p:nvPr/>
        </p:nvSpPr>
        <p:spPr>
          <a:xfrm>
            <a:off x="328773" y="6410682"/>
            <a:ext cx="11943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Yavuz, E., Turner, J., &amp; </a:t>
            </a:r>
            <a:r>
              <a:rPr lang="en-GB" sz="1600" i="1" dirty="0" err="1"/>
              <a:t>Nowotny</a:t>
            </a:r>
            <a:r>
              <a:rPr lang="en-GB" sz="1600" i="1" dirty="0"/>
              <a:t>, T. (2016). </a:t>
            </a:r>
            <a:r>
              <a:rPr lang="en-GB" sz="1600" i="1" dirty="0" err="1"/>
              <a:t>GeNN</a:t>
            </a:r>
            <a:r>
              <a:rPr lang="en-GB" sz="1600" i="1" dirty="0"/>
              <a:t>: a code generation framework for accelerated brain simulations. Scientific reports, 6(1), 1-14.</a:t>
            </a:r>
            <a:endParaRPr lang="en-NL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5724A-1941-F042-9AD6-075DCE29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62" y="920126"/>
            <a:ext cx="463691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3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97F7-BA8E-834D-96D7-571537DB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Brian2GeNN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1E4E-BDD2-3E41-9EB0-A69A87430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37953" cy="4351338"/>
          </a:xfrm>
        </p:spPr>
        <p:txBody>
          <a:bodyPr/>
          <a:lstStyle/>
          <a:p>
            <a:r>
              <a:rPr lang="en-NL" dirty="0"/>
              <a:t>Brian interface with GPU support</a:t>
            </a:r>
          </a:p>
          <a:p>
            <a:r>
              <a:rPr lang="en-NL" dirty="0"/>
              <a:t>Translates Brian code into GeNN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327BD-E95E-1041-8609-50259BF55FD8}"/>
              </a:ext>
            </a:extLst>
          </p:cNvPr>
          <p:cNvSpPr txBox="1"/>
          <p:nvPr/>
        </p:nvSpPr>
        <p:spPr>
          <a:xfrm>
            <a:off x="2921547" y="6311900"/>
            <a:ext cx="7961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err="1"/>
              <a:t>Stimberg</a:t>
            </a:r>
            <a:r>
              <a:rPr lang="en-GB" sz="1600" i="1" dirty="0"/>
              <a:t>, M., Goodman, D. F., &amp; </a:t>
            </a:r>
            <a:r>
              <a:rPr lang="en-GB" sz="1600" i="1" dirty="0" err="1"/>
              <a:t>Nowotny</a:t>
            </a:r>
            <a:r>
              <a:rPr lang="en-GB" sz="1600" i="1" dirty="0"/>
              <a:t>, T. (2020). Brian2GeNN: accelerating spiking neural </a:t>
            </a:r>
          </a:p>
          <a:p>
            <a:r>
              <a:rPr lang="en-GB" sz="1600" i="1" dirty="0"/>
              <a:t>network simulations with graphics hardware. Scientific reports, 10(1), 1-12.</a:t>
            </a:r>
            <a:endParaRPr lang="en-NL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E7D33-FF47-C64B-9DFD-F96B7D50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56" y="874774"/>
            <a:ext cx="4361708" cy="4776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CAD4A-E770-724B-AD79-DA503698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14" y="3712464"/>
            <a:ext cx="3676122" cy="15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0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7AB-4661-BE4A-93D2-D925203C2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7986"/>
            <a:ext cx="9144000" cy="2387600"/>
          </a:xfrm>
        </p:spPr>
        <p:txBody>
          <a:bodyPr>
            <a:normAutofit/>
          </a:bodyPr>
          <a:lstStyle/>
          <a:p>
            <a:r>
              <a:rPr lang="en-NL" dirty="0"/>
              <a:t>Practical tutorial Brian2GeNN</a:t>
            </a:r>
          </a:p>
        </p:txBody>
      </p:sp>
    </p:spTree>
    <p:extLst>
      <p:ext uri="{BB962C8B-B14F-4D97-AF65-F5344CB8AC3E}">
        <p14:creationId xmlns:p14="http://schemas.microsoft.com/office/powerpoint/2010/main" val="369324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Basics -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11" y="1975406"/>
            <a:ext cx="4417088" cy="3053794"/>
          </a:xfrm>
        </p:spPr>
        <p:txBody>
          <a:bodyPr/>
          <a:lstStyle/>
          <a:p>
            <a:r>
              <a:rPr lang="en-NL" dirty="0"/>
              <a:t>Equations</a:t>
            </a:r>
          </a:p>
          <a:p>
            <a:r>
              <a:rPr lang="en-GB" dirty="0"/>
              <a:t>Threshold</a:t>
            </a:r>
          </a:p>
          <a:p>
            <a:r>
              <a:rPr lang="en-GB" dirty="0"/>
              <a:t>Reset</a:t>
            </a:r>
          </a:p>
          <a:p>
            <a:r>
              <a:rPr lang="en-GB" dirty="0"/>
              <a:t>Refractoriness</a:t>
            </a:r>
          </a:p>
          <a:p>
            <a:r>
              <a:rPr lang="en-GB" dirty="0"/>
              <a:t>Integration</a:t>
            </a:r>
          </a:p>
          <a:p>
            <a:r>
              <a:rPr lang="en-GB" dirty="0"/>
              <a:t>Subgroups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8F6AE-F6A6-C04E-9D19-717D33E1E350}"/>
              </a:ext>
            </a:extLst>
          </p:cNvPr>
          <p:cNvSpPr txBox="1"/>
          <p:nvPr/>
        </p:nvSpPr>
        <p:spPr>
          <a:xfrm>
            <a:off x="5620870" y="6308209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https://brian2.readthedocs.io/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/stable/user/models.html#id10</a:t>
            </a:r>
            <a:endParaRPr lang="en-N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AA6E9A-C5B2-4242-9DFE-06B05ABD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18" y="1264918"/>
            <a:ext cx="4724655" cy="46348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D30445-263E-7E41-A377-9D7D978F22F7}"/>
              </a:ext>
            </a:extLst>
          </p:cNvPr>
          <p:cNvSpPr/>
          <p:nvPr/>
        </p:nvSpPr>
        <p:spPr>
          <a:xfrm>
            <a:off x="6077318" y="3771519"/>
            <a:ext cx="4604075" cy="3089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F55B2C-4205-B348-AED0-0F8DDC074A0F}"/>
              </a:ext>
            </a:extLst>
          </p:cNvPr>
          <p:cNvSpPr/>
          <p:nvPr/>
        </p:nvSpPr>
        <p:spPr>
          <a:xfrm>
            <a:off x="6078993" y="5431167"/>
            <a:ext cx="1859201" cy="4686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BF522B7-0690-1D49-AFB7-83755BF4E258}"/>
              </a:ext>
            </a:extLst>
          </p:cNvPr>
          <p:cNvSpPr/>
          <p:nvPr/>
        </p:nvSpPr>
        <p:spPr>
          <a:xfrm>
            <a:off x="8954267" y="576569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76FDC4-99DF-5A4B-BD96-A48B002B8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208" y="619246"/>
            <a:ext cx="1516871" cy="47455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EA5D60-60D9-3146-BC1F-5A9578F0786F}"/>
              </a:ext>
            </a:extLst>
          </p:cNvPr>
          <p:cNvCxnSpPr>
            <a:cxnSpLocks/>
          </p:cNvCxnSpPr>
          <p:nvPr/>
        </p:nvCxnSpPr>
        <p:spPr>
          <a:xfrm flipH="1">
            <a:off x="8593363" y="1158333"/>
            <a:ext cx="763676" cy="1702071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56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321D-ED9F-A04E-9A3F-9DFEFDEF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81661"/>
            <a:ext cx="10515600" cy="1325563"/>
          </a:xfrm>
        </p:spPr>
        <p:txBody>
          <a:bodyPr/>
          <a:lstStyle/>
          <a:p>
            <a:r>
              <a:rPr lang="en-NL" dirty="0"/>
              <a:t>Basics -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4CA9-B039-4941-9D56-09D4F57DE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302157"/>
            <a:ext cx="10515600" cy="4351338"/>
          </a:xfrm>
        </p:spPr>
        <p:txBody>
          <a:bodyPr/>
          <a:lstStyle/>
          <a:p>
            <a:r>
              <a:rPr lang="en-NL" dirty="0"/>
              <a:t>Record variables</a:t>
            </a:r>
          </a:p>
          <a:p>
            <a:r>
              <a:rPr lang="en-NL" dirty="0"/>
              <a:t>Record spikes</a:t>
            </a:r>
          </a:p>
          <a:p>
            <a:r>
              <a:rPr lang="en-NL" dirty="0"/>
              <a:t>Record spiking rate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48E682F-AF20-EB43-BD57-8E53EC69B526}"/>
              </a:ext>
            </a:extLst>
          </p:cNvPr>
          <p:cNvSpPr txBox="1"/>
          <p:nvPr/>
        </p:nvSpPr>
        <p:spPr>
          <a:xfrm>
            <a:off x="5977128" y="6308209"/>
            <a:ext cx="591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https://brian2.readthedocs.io/</a:t>
            </a:r>
            <a:r>
              <a:rPr lang="en-GB" dirty="0" err="1">
                <a:hlinkClick r:id="rId2"/>
              </a:rPr>
              <a:t>en</a:t>
            </a:r>
            <a:r>
              <a:rPr lang="en-GB" dirty="0">
                <a:hlinkClick r:id="rId2"/>
              </a:rPr>
              <a:t>/stable/user/</a:t>
            </a:r>
            <a:r>
              <a:rPr lang="en-GB" dirty="0" err="1">
                <a:hlinkClick r:id="rId2"/>
              </a:rPr>
              <a:t>recording.html</a:t>
            </a:r>
            <a:endParaRPr lang="en-N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A4560D-19BA-CF4C-9AF4-D479EDABC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/>
          <a:stretch/>
        </p:blipFill>
        <p:spPr>
          <a:xfrm>
            <a:off x="512063" y="3355848"/>
            <a:ext cx="5679309" cy="28204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524F5B-B7AF-2F4E-911C-33A2F192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351" y="180459"/>
            <a:ext cx="5206594" cy="6007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9D1B1D-0BF8-0C44-8584-A444EB504FB9}"/>
              </a:ext>
            </a:extLst>
          </p:cNvPr>
          <p:cNvSpPr/>
          <p:nvPr/>
        </p:nvSpPr>
        <p:spPr>
          <a:xfrm>
            <a:off x="6537351" y="2572856"/>
            <a:ext cx="3476524" cy="40680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8EB4CA7-4DF0-B34A-ACD4-6E430F3F6FD9}"/>
              </a:ext>
            </a:extLst>
          </p:cNvPr>
          <p:cNvSpPr/>
          <p:nvPr/>
        </p:nvSpPr>
        <p:spPr>
          <a:xfrm>
            <a:off x="4453007" y="1288564"/>
            <a:ext cx="1738365" cy="559906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0F0E22-4BA4-314B-B719-6C942010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948" y="1331241"/>
            <a:ext cx="1516871" cy="47455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EEC5D9-EC6C-5B4E-8232-C62DAF1F7C9E}"/>
              </a:ext>
            </a:extLst>
          </p:cNvPr>
          <p:cNvCxnSpPr>
            <a:cxnSpLocks/>
          </p:cNvCxnSpPr>
          <p:nvPr/>
        </p:nvCxnSpPr>
        <p:spPr>
          <a:xfrm flipV="1">
            <a:off x="5947356" y="526731"/>
            <a:ext cx="764943" cy="761833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8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26295</TotalTime>
  <Words>1074</Words>
  <Application>Microsoft Macintosh PowerPoint</Application>
  <PresentationFormat>Widescreen</PresentationFormat>
  <Paragraphs>185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Brian2GeNN tutorial</vt:lpstr>
      <vt:lpstr>Content</vt:lpstr>
      <vt:lpstr>Brian2, GeNN and Brian2Genn</vt:lpstr>
      <vt:lpstr>Brian2</vt:lpstr>
      <vt:lpstr>GeNN</vt:lpstr>
      <vt:lpstr>Brian2GeNN</vt:lpstr>
      <vt:lpstr>Practical tutorial Brian2GeNN</vt:lpstr>
      <vt:lpstr>Basics - Neurons</vt:lpstr>
      <vt:lpstr>Basics - Monitors</vt:lpstr>
      <vt:lpstr>Basics - Synapses </vt:lpstr>
      <vt:lpstr>Basics - Synapses </vt:lpstr>
      <vt:lpstr>Basics - Synapses </vt:lpstr>
      <vt:lpstr>Simulations - Neurons input</vt:lpstr>
      <vt:lpstr>Simulations - Neurons input</vt:lpstr>
      <vt:lpstr>Simulations - Neurons input</vt:lpstr>
      <vt:lpstr>Simulations - Weights updates</vt:lpstr>
      <vt:lpstr>Simulations - Weights updates</vt:lpstr>
      <vt:lpstr>Basics - GeNN backend</vt:lpstr>
      <vt:lpstr>Hands on</vt:lpstr>
      <vt:lpstr>Leaky Integrate and Fire with adaptation </vt:lpstr>
      <vt:lpstr>Leaky Integrate and Fire with adaptation </vt:lpstr>
      <vt:lpstr>Balance excitation/inhibition</vt:lpstr>
      <vt:lpstr>Balance excitation/inhibition</vt:lpstr>
      <vt:lpstr>Balance excitation/inhibition</vt:lpstr>
      <vt:lpstr>Solved tasks</vt:lpstr>
      <vt:lpstr>Complex models</vt:lpstr>
      <vt:lpstr>Example complex synapses</vt:lpstr>
      <vt:lpstr>Not supported features Brian2GeNN </vt:lpstr>
      <vt:lpstr>Multicompartment neurons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Constrained Weight Inference in Spiking Neural Networks</dc:title>
  <dc:creator>Microsoft Office User</dc:creator>
  <cp:lastModifiedBy>Microsoft Office User</cp:lastModifiedBy>
  <cp:revision>65</cp:revision>
  <dcterms:created xsi:type="dcterms:W3CDTF">2021-10-22T08:45:28Z</dcterms:created>
  <dcterms:modified xsi:type="dcterms:W3CDTF">2021-12-10T11:35:17Z</dcterms:modified>
</cp:coreProperties>
</file>